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6" r:id="rId4"/>
  </p:sldMasterIdLst>
  <p:notesMasterIdLst>
    <p:notesMasterId r:id="rId35"/>
  </p:notesMasterIdLst>
  <p:handoutMasterIdLst>
    <p:handoutMasterId r:id="rId36"/>
  </p:handoutMasterIdLst>
  <p:sldIdLst>
    <p:sldId id="330" r:id="rId5"/>
    <p:sldId id="384" r:id="rId6"/>
    <p:sldId id="385" r:id="rId7"/>
    <p:sldId id="386" r:id="rId8"/>
    <p:sldId id="387" r:id="rId9"/>
    <p:sldId id="334" r:id="rId10"/>
    <p:sldId id="331" r:id="rId11"/>
    <p:sldId id="335" r:id="rId12"/>
    <p:sldId id="336" r:id="rId13"/>
    <p:sldId id="338" r:id="rId14"/>
    <p:sldId id="358" r:id="rId15"/>
    <p:sldId id="360" r:id="rId16"/>
    <p:sldId id="359" r:id="rId17"/>
    <p:sldId id="343" r:id="rId18"/>
    <p:sldId id="344" r:id="rId19"/>
    <p:sldId id="345" r:id="rId20"/>
    <p:sldId id="368" r:id="rId21"/>
    <p:sldId id="347" r:id="rId22"/>
    <p:sldId id="369" r:id="rId23"/>
    <p:sldId id="370" r:id="rId24"/>
    <p:sldId id="372" r:id="rId25"/>
    <p:sldId id="373" r:id="rId26"/>
    <p:sldId id="374" r:id="rId27"/>
    <p:sldId id="375" r:id="rId28"/>
    <p:sldId id="376" r:id="rId29"/>
    <p:sldId id="381" r:id="rId30"/>
    <p:sldId id="382" r:id="rId31"/>
    <p:sldId id="388" r:id="rId32"/>
    <p:sldId id="383" r:id="rId33"/>
    <p:sldId id="310" r:id="rId34"/>
  </p:sldIdLst>
  <p:sldSz cx="9144000" cy="5715000" type="screen16x10"/>
  <p:notesSz cx="7010400" cy="9296400"/>
  <p:custDataLst>
    <p:tags r:id="rId3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orient="horz" pos="712" userDrawn="1">
          <p15:clr>
            <a:srgbClr val="A4A3A4"/>
          </p15:clr>
        </p15:guide>
        <p15:guide id="3" userDrawn="1">
          <p15:clr>
            <a:srgbClr val="A4A3A4"/>
          </p15:clr>
        </p15:guide>
        <p15:guide id="4" pos="5630" userDrawn="1">
          <p15:clr>
            <a:srgbClr val="A4A3A4"/>
          </p15:clr>
        </p15:guide>
        <p15:guide id="5" pos="394" userDrawn="1">
          <p15:clr>
            <a:srgbClr val="A4A3A4"/>
          </p15:clr>
        </p15:guide>
        <p15:guide id="6" pos="656" userDrawn="1">
          <p15:clr>
            <a:srgbClr val="A4A3A4"/>
          </p15:clr>
        </p15:guide>
        <p15:guide id="7" orient="horz" pos="1912" userDrawn="1">
          <p15:clr>
            <a:srgbClr val="A4A3A4"/>
          </p15:clr>
        </p15:guide>
        <p15:guide id="8" orient="horz" pos="632" userDrawn="1">
          <p15:clr>
            <a:srgbClr val="A4A3A4"/>
          </p15:clr>
        </p15:guide>
        <p15:guide id="9" orient="horz" pos="739" userDrawn="1">
          <p15:clr>
            <a:srgbClr val="A4A3A4"/>
          </p15:clr>
        </p15:guide>
        <p15:guide id="10" pos="5399" userDrawn="1">
          <p15:clr>
            <a:srgbClr val="A4A3A4"/>
          </p15:clr>
        </p15:guide>
        <p15:guide id="11" pos="737" userDrawn="1">
          <p15:clr>
            <a:srgbClr val="A4A3A4"/>
          </p15:clr>
        </p15:guide>
        <p15:guide id="12" pos="64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arwal, Shruti" initials="AS" lastIdx="11" clrIdx="0">
    <p:extLst/>
  </p:cmAuthor>
  <p:cmAuthor id="2" name="Kattekola, Edward" initials="KE" lastIdx="1" clrIdx="1"/>
  <p:cmAuthor id="3" name="Eldjerou, Lamis" initials="EL" lastIdx="86" clrIdx="2"/>
  <p:cmAuthor id="4" name="Karimattam, Albin (Ext)" initials="KA" lastIdx="12" clrIdx="3"/>
  <p:cmAuthor id="5" name="Matthew Robson" initials="MR" lastIdx="12" clrIdx="4">
    <p:extLst/>
  </p:cmAuthor>
  <p:cmAuthor id="6" name="STONE, Jocelyn" initials="SJ" lastIdx="27" clrIdx="5"/>
  <p:cmAuthor id="7" name="Ebinger, Ursula" initials="EU" lastIdx="88" clrIdx="6">
    <p:extLst/>
  </p:cmAuthor>
  <p:cmAuthor id="8" name="Joseph Capecci" initials="JC" lastIdx="15" clrIdx="7">
    <p:extLst/>
  </p:cmAuthor>
  <p:cmAuthor id="9" name="Nicole Pannucci" initials="NP" lastIdx="66" clrIdx="8">
    <p:extLst/>
  </p:cmAuthor>
  <p:cmAuthor id="10" name="Miriam Fuchs" initials="MF" lastIdx="6" clrIdx="9"/>
  <p:cmAuthor id="11" name="Lori Hart" initials="LH" lastIdx="14" clrIdx="10">
    <p:extLst>
      <p:ext uri="{19B8F6BF-5375-455C-9EA6-DF929625EA0E}">
        <p15:presenceInfo xmlns:p15="http://schemas.microsoft.com/office/powerpoint/2012/main" userId="S-1-5-21-2588465160-1747213908-1694746364-5762" providerId="AD"/>
      </p:ext>
    </p:extLst>
  </p:cmAuthor>
  <p:cmAuthor id="12" name="Martins, Catarina" initials="MC" lastIdx="12" clrIdx="11">
    <p:extLst>
      <p:ext uri="{19B8F6BF-5375-455C-9EA6-DF929625EA0E}">
        <p15:presenceInfo xmlns:p15="http://schemas.microsoft.com/office/powerpoint/2012/main" userId="S-1-5-21-329068152-854245398-839522115-604302" providerId="AD"/>
      </p:ext>
    </p:extLst>
  </p:cmAuthor>
  <p:cmAuthor id="13" name="Stacey Bergacs" initials="SB" lastIdx="28" clrIdx="12">
    <p:extLst>
      <p:ext uri="{19B8F6BF-5375-455C-9EA6-DF929625EA0E}">
        <p15:presenceInfo xmlns:p15="http://schemas.microsoft.com/office/powerpoint/2012/main" userId="S-1-5-21-2588465160-1747213908-1694746364-5421" providerId="AD"/>
      </p:ext>
    </p:extLst>
  </p:cmAuthor>
  <p:cmAuthor id="14" name="David Schiffmann" initials="DS" lastIdx="25" clrIdx="13">
    <p:extLst>
      <p:ext uri="{19B8F6BF-5375-455C-9EA6-DF929625EA0E}">
        <p15:presenceInfo xmlns:p15="http://schemas.microsoft.com/office/powerpoint/2012/main" userId="S-1-5-21-2588465160-1747213908-1694746364-2174" providerId="AD"/>
      </p:ext>
    </p:extLst>
  </p:cmAuthor>
  <p:cmAuthor id="15" name=" " initials="" lastIdx="4" clrIdx="14">
    <p:extLst>
      <p:ext uri="{19B8F6BF-5375-455C-9EA6-DF929625EA0E}">
        <p15:presenceInfo xmlns:p15="http://schemas.microsoft.com/office/powerpoint/2012/main" userId="S-1-5-21-2588465160-1747213908-1694746364-52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AF1"/>
    <a:srgbClr val="CBD3E3"/>
    <a:srgbClr val="E7EBF2"/>
    <a:srgbClr val="D0D6E5"/>
    <a:srgbClr val="0000FF"/>
    <a:srgbClr val="615953"/>
    <a:srgbClr val="C6D77A"/>
    <a:srgbClr val="917B69"/>
    <a:srgbClr val="7F7F7F"/>
    <a:srgbClr val="A59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14188A-6863-42B5-9D75-8A8B019C9C7A}" v="14" dt="2018-07-05T22:34:27.315"/>
    <p1510:client id="{55CF8C21-B9E8-4343-8C85-C8FE91F0DF0F}" v="179" dt="2018-07-06T13:24:38.114"/>
    <p1510:client id="{7C0538DA-B317-4BCE-9DF3-3EA1E7858316}" v="22" dt="2018-07-06T21:43:27.2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5" autoAdjust="0"/>
    <p:restoredTop sz="94063" autoAdjust="0"/>
  </p:normalViewPr>
  <p:slideViewPr>
    <p:cSldViewPr snapToGrid="0">
      <p:cViewPr varScale="1">
        <p:scale>
          <a:sx n="77" d="100"/>
          <a:sy n="77" d="100"/>
        </p:scale>
        <p:origin x="924" y="56"/>
      </p:cViewPr>
      <p:guideLst>
        <p:guide orient="horz"/>
        <p:guide orient="horz" pos="712"/>
        <p:guide/>
        <p:guide pos="5630"/>
        <p:guide pos="394"/>
        <p:guide pos="656"/>
        <p:guide orient="horz" pos="1912"/>
        <p:guide orient="horz" pos="632"/>
        <p:guide orient="horz" pos="739"/>
        <p:guide pos="5399"/>
        <p:guide pos="737"/>
        <p:guide pos="642"/>
      </p:guideLst>
    </p:cSldViewPr>
  </p:slideViewPr>
  <p:outlineViewPr>
    <p:cViewPr>
      <p:scale>
        <a:sx n="33" d="100"/>
        <a:sy n="33" d="100"/>
      </p:scale>
      <p:origin x="0" y="-24324"/>
    </p:cViewPr>
  </p:outlineViewPr>
  <p:notesTextViewPr>
    <p:cViewPr>
      <p:scale>
        <a:sx n="85" d="100"/>
        <a:sy n="85" d="100"/>
      </p:scale>
      <p:origin x="0" y="0"/>
    </p:cViewPr>
  </p:notesTextViewPr>
  <p:sorterViewPr>
    <p:cViewPr>
      <p:scale>
        <a:sx n="100" d="100"/>
        <a:sy n="100" d="100"/>
      </p:scale>
      <p:origin x="0" y="2136"/>
    </p:cViewPr>
  </p:sorterViewPr>
  <p:notesViewPr>
    <p:cSldViewPr snapToGrid="0">
      <p:cViewPr>
        <p:scale>
          <a:sx n="33" d="100"/>
          <a:sy n="33" d="100"/>
        </p:scale>
        <p:origin x="3198" y="57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gs" Target="tags/tag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cey Bergacs" userId="d9b5be5f-dafa-4d38-934d-a1eb773053bc" providerId="ADAL" clId="{7C0538DA-B317-4BCE-9DF3-3EA1E7858316}"/>
    <pc:docChg chg="custSel modSld">
      <pc:chgData name="Stacey Bergacs" userId="d9b5be5f-dafa-4d38-934d-a1eb773053bc" providerId="ADAL" clId="{7C0538DA-B317-4BCE-9DF3-3EA1E7858316}" dt="2018-07-06T21:43:27.270" v="21" actId="478"/>
      <pc:docMkLst>
        <pc:docMk/>
      </pc:docMkLst>
      <pc:sldChg chg="delSp">
        <pc:chgData name="Stacey Bergacs" userId="d9b5be5f-dafa-4d38-934d-a1eb773053bc" providerId="ADAL" clId="{7C0538DA-B317-4BCE-9DF3-3EA1E7858316}" dt="2018-07-06T21:42:06.756" v="0" actId="478"/>
        <pc:sldMkLst>
          <pc:docMk/>
          <pc:sldMk cId="2025657974" sldId="330"/>
        </pc:sldMkLst>
        <pc:spChg chg="del">
          <ac:chgData name="Stacey Bergacs" userId="d9b5be5f-dafa-4d38-934d-a1eb773053bc" providerId="ADAL" clId="{7C0538DA-B317-4BCE-9DF3-3EA1E7858316}" dt="2018-07-06T21:42:06.756" v="0" actId="478"/>
          <ac:spMkLst>
            <pc:docMk/>
            <pc:sldMk cId="2025657974" sldId="330"/>
            <ac:spMk id="7" creationId="{EEDEF8C7-DEDE-42E8-A228-675A1F9CA989}"/>
          </ac:spMkLst>
        </pc:spChg>
      </pc:sldChg>
      <pc:sldChg chg="delSp">
        <pc:chgData name="Stacey Bergacs" userId="d9b5be5f-dafa-4d38-934d-a1eb773053bc" providerId="ADAL" clId="{7C0538DA-B317-4BCE-9DF3-3EA1E7858316}" dt="2018-07-06T21:42:16.645" v="2" actId="478"/>
        <pc:sldMkLst>
          <pc:docMk/>
          <pc:sldMk cId="4086267196" sldId="331"/>
        </pc:sldMkLst>
        <pc:spChg chg="del">
          <ac:chgData name="Stacey Bergacs" userId="d9b5be5f-dafa-4d38-934d-a1eb773053bc" providerId="ADAL" clId="{7C0538DA-B317-4BCE-9DF3-3EA1E7858316}" dt="2018-07-06T21:42:16.645" v="2" actId="478"/>
          <ac:spMkLst>
            <pc:docMk/>
            <pc:sldMk cId="4086267196" sldId="331"/>
            <ac:spMk id="7" creationId="{92A7B055-7A3E-47A2-BC70-05764C87C325}"/>
          </ac:spMkLst>
        </pc:spChg>
      </pc:sldChg>
      <pc:sldChg chg="delSp">
        <pc:chgData name="Stacey Bergacs" userId="d9b5be5f-dafa-4d38-934d-a1eb773053bc" providerId="ADAL" clId="{7C0538DA-B317-4BCE-9DF3-3EA1E7858316}" dt="2018-07-06T21:42:11.612" v="1" actId="478"/>
        <pc:sldMkLst>
          <pc:docMk/>
          <pc:sldMk cId="2976763435" sldId="334"/>
        </pc:sldMkLst>
        <pc:spChg chg="del">
          <ac:chgData name="Stacey Bergacs" userId="d9b5be5f-dafa-4d38-934d-a1eb773053bc" providerId="ADAL" clId="{7C0538DA-B317-4BCE-9DF3-3EA1E7858316}" dt="2018-07-06T21:42:11.612" v="1" actId="478"/>
          <ac:spMkLst>
            <pc:docMk/>
            <pc:sldMk cId="2976763435" sldId="334"/>
            <ac:spMk id="6" creationId="{ACF04168-B8FC-43AA-A278-21E58DB6E2E7}"/>
          </ac:spMkLst>
        </pc:spChg>
      </pc:sldChg>
      <pc:sldChg chg="delSp">
        <pc:chgData name="Stacey Bergacs" userId="d9b5be5f-dafa-4d38-934d-a1eb773053bc" providerId="ADAL" clId="{7C0538DA-B317-4BCE-9DF3-3EA1E7858316}" dt="2018-07-06T21:42:20.563" v="3" actId="478"/>
        <pc:sldMkLst>
          <pc:docMk/>
          <pc:sldMk cId="806852360" sldId="336"/>
        </pc:sldMkLst>
        <pc:spChg chg="del">
          <ac:chgData name="Stacey Bergacs" userId="d9b5be5f-dafa-4d38-934d-a1eb773053bc" providerId="ADAL" clId="{7C0538DA-B317-4BCE-9DF3-3EA1E7858316}" dt="2018-07-06T21:42:20.563" v="3" actId="478"/>
          <ac:spMkLst>
            <pc:docMk/>
            <pc:sldMk cId="806852360" sldId="336"/>
            <ac:spMk id="6" creationId="{657DE948-1B31-4D77-8083-75554A850FDE}"/>
          </ac:spMkLst>
        </pc:spChg>
      </pc:sldChg>
      <pc:sldChg chg="delSp">
        <pc:chgData name="Stacey Bergacs" userId="d9b5be5f-dafa-4d38-934d-a1eb773053bc" providerId="ADAL" clId="{7C0538DA-B317-4BCE-9DF3-3EA1E7858316}" dt="2018-07-06T21:42:35.310" v="7" actId="478"/>
        <pc:sldMkLst>
          <pc:docMk/>
          <pc:sldMk cId="1839499402" sldId="344"/>
        </pc:sldMkLst>
        <pc:spChg chg="del">
          <ac:chgData name="Stacey Bergacs" userId="d9b5be5f-dafa-4d38-934d-a1eb773053bc" providerId="ADAL" clId="{7C0538DA-B317-4BCE-9DF3-3EA1E7858316}" dt="2018-07-06T21:42:35.310" v="7" actId="478"/>
          <ac:spMkLst>
            <pc:docMk/>
            <pc:sldMk cId="1839499402" sldId="344"/>
            <ac:spMk id="6" creationId="{B60C70EC-AF88-44C3-8CA0-2306ABBF4A0F}"/>
          </ac:spMkLst>
        </pc:spChg>
      </pc:sldChg>
      <pc:sldChg chg="delSp">
        <pc:chgData name="Stacey Bergacs" userId="d9b5be5f-dafa-4d38-934d-a1eb773053bc" providerId="ADAL" clId="{7C0538DA-B317-4BCE-9DF3-3EA1E7858316}" dt="2018-07-06T21:42:37.874" v="8" actId="478"/>
        <pc:sldMkLst>
          <pc:docMk/>
          <pc:sldMk cId="201458305" sldId="345"/>
        </pc:sldMkLst>
        <pc:spChg chg="del">
          <ac:chgData name="Stacey Bergacs" userId="d9b5be5f-dafa-4d38-934d-a1eb773053bc" providerId="ADAL" clId="{7C0538DA-B317-4BCE-9DF3-3EA1E7858316}" dt="2018-07-06T21:42:37.874" v="8" actId="478"/>
          <ac:spMkLst>
            <pc:docMk/>
            <pc:sldMk cId="201458305" sldId="345"/>
            <ac:spMk id="7" creationId="{E73C03CB-2D75-493C-9606-F07548B66BD5}"/>
          </ac:spMkLst>
        </pc:spChg>
      </pc:sldChg>
      <pc:sldChg chg="delSp delCm">
        <pc:chgData name="Stacey Bergacs" userId="d9b5be5f-dafa-4d38-934d-a1eb773053bc" providerId="ADAL" clId="{7C0538DA-B317-4BCE-9DF3-3EA1E7858316}" dt="2018-07-06T21:42:53.882" v="11" actId="478"/>
        <pc:sldMkLst>
          <pc:docMk/>
          <pc:sldMk cId="2847706784" sldId="349"/>
        </pc:sldMkLst>
        <pc:spChg chg="del">
          <ac:chgData name="Stacey Bergacs" userId="d9b5be5f-dafa-4d38-934d-a1eb773053bc" providerId="ADAL" clId="{7C0538DA-B317-4BCE-9DF3-3EA1E7858316}" dt="2018-07-06T21:42:53.882" v="11" actId="478"/>
          <ac:spMkLst>
            <pc:docMk/>
            <pc:sldMk cId="2847706784" sldId="349"/>
            <ac:spMk id="10" creationId="{A31CD837-1C5A-4D90-9F0D-E4FB471C5D80}"/>
          </ac:spMkLst>
        </pc:spChg>
      </pc:sldChg>
      <pc:sldChg chg="delSp">
        <pc:chgData name="Stacey Bergacs" userId="d9b5be5f-dafa-4d38-934d-a1eb773053bc" providerId="ADAL" clId="{7C0538DA-B317-4BCE-9DF3-3EA1E7858316}" dt="2018-07-06T21:43:03.060" v="13" actId="478"/>
        <pc:sldMkLst>
          <pc:docMk/>
          <pc:sldMk cId="120817054" sldId="351"/>
        </pc:sldMkLst>
        <pc:spChg chg="del">
          <ac:chgData name="Stacey Bergacs" userId="d9b5be5f-dafa-4d38-934d-a1eb773053bc" providerId="ADAL" clId="{7C0538DA-B317-4BCE-9DF3-3EA1E7858316}" dt="2018-07-06T21:43:03.060" v="13" actId="478"/>
          <ac:spMkLst>
            <pc:docMk/>
            <pc:sldMk cId="120817054" sldId="351"/>
            <ac:spMk id="7" creationId="{84DE1304-0C31-4841-8CF7-1AA7B5A6D2BE}"/>
          </ac:spMkLst>
        </pc:spChg>
      </pc:sldChg>
      <pc:sldChg chg="delSp modSp">
        <pc:chgData name="Stacey Bergacs" userId="d9b5be5f-dafa-4d38-934d-a1eb773053bc" providerId="ADAL" clId="{7C0538DA-B317-4BCE-9DF3-3EA1E7858316}" dt="2018-07-06T21:43:16.347" v="18" actId="478"/>
        <pc:sldMkLst>
          <pc:docMk/>
          <pc:sldMk cId="1152527794" sldId="353"/>
        </pc:sldMkLst>
        <pc:spChg chg="del mod">
          <ac:chgData name="Stacey Bergacs" userId="d9b5be5f-dafa-4d38-934d-a1eb773053bc" providerId="ADAL" clId="{7C0538DA-B317-4BCE-9DF3-3EA1E7858316}" dt="2018-07-06T21:43:16.347" v="18" actId="478"/>
          <ac:spMkLst>
            <pc:docMk/>
            <pc:sldMk cId="1152527794" sldId="353"/>
            <ac:spMk id="6" creationId="{C0D86105-A5E0-41FF-8F4B-9EAFAEFC4F8F}"/>
          </ac:spMkLst>
        </pc:spChg>
      </pc:sldChg>
      <pc:sldChg chg="delSp">
        <pc:chgData name="Stacey Bergacs" userId="d9b5be5f-dafa-4d38-934d-a1eb773053bc" providerId="ADAL" clId="{7C0538DA-B317-4BCE-9DF3-3EA1E7858316}" dt="2018-07-06T21:43:20.686" v="19" actId="478"/>
        <pc:sldMkLst>
          <pc:docMk/>
          <pc:sldMk cId="209559606" sldId="355"/>
        </pc:sldMkLst>
        <pc:spChg chg="del">
          <ac:chgData name="Stacey Bergacs" userId="d9b5be5f-dafa-4d38-934d-a1eb773053bc" providerId="ADAL" clId="{7C0538DA-B317-4BCE-9DF3-3EA1E7858316}" dt="2018-07-06T21:43:20.686" v="19" actId="478"/>
          <ac:spMkLst>
            <pc:docMk/>
            <pc:sldMk cId="209559606" sldId="355"/>
            <ac:spMk id="22" creationId="{6A20E4BB-B1B9-4357-A74B-28F7A801077B}"/>
          </ac:spMkLst>
        </pc:spChg>
      </pc:sldChg>
      <pc:sldChg chg="delSp">
        <pc:chgData name="Stacey Bergacs" userId="d9b5be5f-dafa-4d38-934d-a1eb773053bc" providerId="ADAL" clId="{7C0538DA-B317-4BCE-9DF3-3EA1E7858316}" dt="2018-07-06T21:43:23.684" v="20" actId="478"/>
        <pc:sldMkLst>
          <pc:docMk/>
          <pc:sldMk cId="2916772107" sldId="356"/>
        </pc:sldMkLst>
        <pc:spChg chg="del">
          <ac:chgData name="Stacey Bergacs" userId="d9b5be5f-dafa-4d38-934d-a1eb773053bc" providerId="ADAL" clId="{7C0538DA-B317-4BCE-9DF3-3EA1E7858316}" dt="2018-07-06T21:43:23.684" v="20" actId="478"/>
          <ac:spMkLst>
            <pc:docMk/>
            <pc:sldMk cId="2916772107" sldId="356"/>
            <ac:spMk id="19" creationId="{18E5C5E5-E234-44C9-A901-E1D9E7AA89E1}"/>
          </ac:spMkLst>
        </pc:spChg>
      </pc:sldChg>
      <pc:sldChg chg="delSp">
        <pc:chgData name="Stacey Bergacs" userId="d9b5be5f-dafa-4d38-934d-a1eb773053bc" providerId="ADAL" clId="{7C0538DA-B317-4BCE-9DF3-3EA1E7858316}" dt="2018-07-06T21:42:24.518" v="4" actId="478"/>
        <pc:sldMkLst>
          <pc:docMk/>
          <pc:sldMk cId="921863020" sldId="358"/>
        </pc:sldMkLst>
        <pc:spChg chg="del">
          <ac:chgData name="Stacey Bergacs" userId="d9b5be5f-dafa-4d38-934d-a1eb773053bc" providerId="ADAL" clId="{7C0538DA-B317-4BCE-9DF3-3EA1E7858316}" dt="2018-07-06T21:42:24.518" v="4" actId="478"/>
          <ac:spMkLst>
            <pc:docMk/>
            <pc:sldMk cId="921863020" sldId="358"/>
            <ac:spMk id="7" creationId="{7232F24B-6D88-432A-8979-885CB983EF48}"/>
          </ac:spMkLst>
        </pc:spChg>
      </pc:sldChg>
      <pc:sldChg chg="delSp">
        <pc:chgData name="Stacey Bergacs" userId="d9b5be5f-dafa-4d38-934d-a1eb773053bc" providerId="ADAL" clId="{7C0538DA-B317-4BCE-9DF3-3EA1E7858316}" dt="2018-07-06T21:42:31.070" v="6" actId="478"/>
        <pc:sldMkLst>
          <pc:docMk/>
          <pc:sldMk cId="1951329233" sldId="359"/>
        </pc:sldMkLst>
        <pc:spChg chg="del">
          <ac:chgData name="Stacey Bergacs" userId="d9b5be5f-dafa-4d38-934d-a1eb773053bc" providerId="ADAL" clId="{7C0538DA-B317-4BCE-9DF3-3EA1E7858316}" dt="2018-07-06T21:42:31.070" v="6" actId="478"/>
          <ac:spMkLst>
            <pc:docMk/>
            <pc:sldMk cId="1951329233" sldId="359"/>
            <ac:spMk id="8" creationId="{F0C36417-3A6D-4B57-9B6A-771FA456ED41}"/>
          </ac:spMkLst>
        </pc:spChg>
      </pc:sldChg>
      <pc:sldChg chg="delSp">
        <pc:chgData name="Stacey Bergacs" userId="d9b5be5f-dafa-4d38-934d-a1eb773053bc" providerId="ADAL" clId="{7C0538DA-B317-4BCE-9DF3-3EA1E7858316}" dt="2018-07-06T21:42:27.653" v="5" actId="478"/>
        <pc:sldMkLst>
          <pc:docMk/>
          <pc:sldMk cId="1577198399" sldId="360"/>
        </pc:sldMkLst>
        <pc:spChg chg="del">
          <ac:chgData name="Stacey Bergacs" userId="d9b5be5f-dafa-4d38-934d-a1eb773053bc" providerId="ADAL" clId="{7C0538DA-B317-4BCE-9DF3-3EA1E7858316}" dt="2018-07-06T21:42:27.653" v="5" actId="478"/>
          <ac:spMkLst>
            <pc:docMk/>
            <pc:sldMk cId="1577198399" sldId="360"/>
            <ac:spMk id="7" creationId="{061A3189-B831-4370-9102-7DE0F686A30C}"/>
          </ac:spMkLst>
        </pc:spChg>
      </pc:sldChg>
      <pc:sldChg chg="delSp">
        <pc:chgData name="Stacey Bergacs" userId="d9b5be5f-dafa-4d38-934d-a1eb773053bc" providerId="ADAL" clId="{7C0538DA-B317-4BCE-9DF3-3EA1E7858316}" dt="2018-07-06T21:42:57.868" v="12" actId="478"/>
        <pc:sldMkLst>
          <pc:docMk/>
          <pc:sldMk cId="2677227304" sldId="362"/>
        </pc:sldMkLst>
        <pc:spChg chg="del">
          <ac:chgData name="Stacey Bergacs" userId="d9b5be5f-dafa-4d38-934d-a1eb773053bc" providerId="ADAL" clId="{7C0538DA-B317-4BCE-9DF3-3EA1E7858316}" dt="2018-07-06T21:42:57.868" v="12" actId="478"/>
          <ac:spMkLst>
            <pc:docMk/>
            <pc:sldMk cId="2677227304" sldId="362"/>
            <ac:spMk id="6" creationId="{0E7F5106-9F8C-4E63-BE3E-6D98AC4A7FFF}"/>
          </ac:spMkLst>
        </pc:spChg>
      </pc:sldChg>
      <pc:sldChg chg="delSp">
        <pc:chgData name="Stacey Bergacs" userId="d9b5be5f-dafa-4d38-934d-a1eb773053bc" providerId="ADAL" clId="{7C0538DA-B317-4BCE-9DF3-3EA1E7858316}" dt="2018-07-06T21:43:12.448" v="16" actId="478"/>
        <pc:sldMkLst>
          <pc:docMk/>
          <pc:sldMk cId="2981122116" sldId="363"/>
        </pc:sldMkLst>
        <pc:spChg chg="del">
          <ac:chgData name="Stacey Bergacs" userId="d9b5be5f-dafa-4d38-934d-a1eb773053bc" providerId="ADAL" clId="{7C0538DA-B317-4BCE-9DF3-3EA1E7858316}" dt="2018-07-06T21:43:12.448" v="16" actId="478"/>
          <ac:spMkLst>
            <pc:docMk/>
            <pc:sldMk cId="2981122116" sldId="363"/>
            <ac:spMk id="6" creationId="{07D8DA13-4649-485D-990D-A5D9A9932D30}"/>
          </ac:spMkLst>
        </pc:spChg>
      </pc:sldChg>
      <pc:sldChg chg="delSp">
        <pc:chgData name="Stacey Bergacs" userId="d9b5be5f-dafa-4d38-934d-a1eb773053bc" providerId="ADAL" clId="{7C0538DA-B317-4BCE-9DF3-3EA1E7858316}" dt="2018-07-06T21:43:08.863" v="15" actId="478"/>
        <pc:sldMkLst>
          <pc:docMk/>
          <pc:sldMk cId="2271755614" sldId="364"/>
        </pc:sldMkLst>
        <pc:spChg chg="del">
          <ac:chgData name="Stacey Bergacs" userId="d9b5be5f-dafa-4d38-934d-a1eb773053bc" providerId="ADAL" clId="{7C0538DA-B317-4BCE-9DF3-3EA1E7858316}" dt="2018-07-06T21:43:08.863" v="15" actId="478"/>
          <ac:spMkLst>
            <pc:docMk/>
            <pc:sldMk cId="2271755614" sldId="364"/>
            <ac:spMk id="7" creationId="{964C2874-F7BA-4961-B574-A28F64E2C8D2}"/>
          </ac:spMkLst>
        </pc:spChg>
      </pc:sldChg>
      <pc:sldChg chg="delSp">
        <pc:chgData name="Stacey Bergacs" userId="d9b5be5f-dafa-4d38-934d-a1eb773053bc" providerId="ADAL" clId="{7C0538DA-B317-4BCE-9DF3-3EA1E7858316}" dt="2018-07-06T21:43:05.824" v="14" actId="478"/>
        <pc:sldMkLst>
          <pc:docMk/>
          <pc:sldMk cId="2270178453" sldId="365"/>
        </pc:sldMkLst>
        <pc:spChg chg="del">
          <ac:chgData name="Stacey Bergacs" userId="d9b5be5f-dafa-4d38-934d-a1eb773053bc" providerId="ADAL" clId="{7C0538DA-B317-4BCE-9DF3-3EA1E7858316}" dt="2018-07-06T21:43:05.824" v="14" actId="478"/>
          <ac:spMkLst>
            <pc:docMk/>
            <pc:sldMk cId="2270178453" sldId="365"/>
            <ac:spMk id="7" creationId="{DA76CE58-3DA8-44D2-98D2-BA4893CFB762}"/>
          </ac:spMkLst>
        </pc:spChg>
      </pc:sldChg>
      <pc:sldChg chg="delSp">
        <pc:chgData name="Stacey Bergacs" userId="d9b5be5f-dafa-4d38-934d-a1eb773053bc" providerId="ADAL" clId="{7C0538DA-B317-4BCE-9DF3-3EA1E7858316}" dt="2018-07-06T21:43:27.270" v="21" actId="478"/>
        <pc:sldMkLst>
          <pc:docMk/>
          <pc:sldMk cId="3339679586" sldId="367"/>
        </pc:sldMkLst>
        <pc:spChg chg="del">
          <ac:chgData name="Stacey Bergacs" userId="d9b5be5f-dafa-4d38-934d-a1eb773053bc" providerId="ADAL" clId="{7C0538DA-B317-4BCE-9DF3-3EA1E7858316}" dt="2018-07-06T21:43:27.270" v="21" actId="478"/>
          <ac:spMkLst>
            <pc:docMk/>
            <pc:sldMk cId="3339679586" sldId="367"/>
            <ac:spMk id="9" creationId="{BF6B2A5D-C3B4-409D-B808-8F77521DA7E9}"/>
          </ac:spMkLst>
        </pc:spChg>
      </pc:sldChg>
      <pc:sldChg chg="delSp">
        <pc:chgData name="Stacey Bergacs" userId="d9b5be5f-dafa-4d38-934d-a1eb773053bc" providerId="ADAL" clId="{7C0538DA-B317-4BCE-9DF3-3EA1E7858316}" dt="2018-07-06T21:42:40.674" v="9" actId="478"/>
        <pc:sldMkLst>
          <pc:docMk/>
          <pc:sldMk cId="3684851420" sldId="368"/>
        </pc:sldMkLst>
        <pc:spChg chg="del">
          <ac:chgData name="Stacey Bergacs" userId="d9b5be5f-dafa-4d38-934d-a1eb773053bc" providerId="ADAL" clId="{7C0538DA-B317-4BCE-9DF3-3EA1E7858316}" dt="2018-07-06T21:42:40.674" v="9" actId="478"/>
          <ac:spMkLst>
            <pc:docMk/>
            <pc:sldMk cId="3684851420" sldId="368"/>
            <ac:spMk id="7" creationId="{6DFED418-174A-41CD-AD27-4362A655D8D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2F15AF-A662-FF40-B0A2-0BC932FC07AF}" type="doc">
      <dgm:prSet loTypeId="urn:microsoft.com/office/officeart/2005/8/layout/radial4" loCatId="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A57A076-05DB-2144-89F8-3B74AE8A54E8}">
      <dgm:prSet custT="1"/>
      <dgm:spPr/>
      <dgm:t>
        <a:bodyPr/>
        <a:lstStyle/>
        <a:p>
          <a:pPr rtl="0"/>
          <a:r>
            <a:rPr lang="en-US" sz="1800" b="1" dirty="0"/>
            <a:t>CRS</a:t>
          </a:r>
          <a:endParaRPr lang="en-US" sz="1800" dirty="0"/>
        </a:p>
      </dgm:t>
    </dgm:pt>
    <dgm:pt modelId="{457F842B-4C8B-0040-B95F-9518B5BF868B}" type="parTrans" cxnId="{9D6E5ABD-06F4-7D4F-BA4B-9622E91B37B2}">
      <dgm:prSet/>
      <dgm:spPr/>
      <dgm:t>
        <a:bodyPr/>
        <a:lstStyle/>
        <a:p>
          <a:endParaRPr lang="en-US" sz="2800"/>
        </a:p>
      </dgm:t>
    </dgm:pt>
    <dgm:pt modelId="{3428A97F-51BD-4445-95BD-A8A803E6C6E2}" type="sibTrans" cxnId="{9D6E5ABD-06F4-7D4F-BA4B-9622E91B37B2}">
      <dgm:prSet/>
      <dgm:spPr/>
      <dgm:t>
        <a:bodyPr/>
        <a:lstStyle/>
        <a:p>
          <a:endParaRPr lang="en-US" sz="2800"/>
        </a:p>
      </dgm:t>
    </dgm:pt>
    <dgm:pt modelId="{0DD361CA-D021-8844-9E9A-F81A16667071}">
      <dgm:prSet/>
      <dgm:spPr/>
      <dgm:t>
        <a:bodyPr/>
        <a:lstStyle/>
        <a:p>
          <a:pPr rtl="0"/>
          <a:r>
            <a:rPr lang="hr-HR" dirty="0" smtClean="0"/>
            <a:t>visoka temperatura</a:t>
          </a:r>
          <a:endParaRPr lang="en-US" dirty="0"/>
        </a:p>
      </dgm:t>
    </dgm:pt>
    <dgm:pt modelId="{DF877512-EC81-5E4D-AA27-D2F8F6BA7BC9}" type="parTrans" cxnId="{5EB139A2-2ED5-BA42-9334-F313F927D959}">
      <dgm:prSet/>
      <dgm:spPr/>
      <dgm:t>
        <a:bodyPr/>
        <a:lstStyle/>
        <a:p>
          <a:endParaRPr lang="en-US"/>
        </a:p>
      </dgm:t>
    </dgm:pt>
    <dgm:pt modelId="{526C15AC-5745-D845-A076-9D6568D38E17}" type="sibTrans" cxnId="{5EB139A2-2ED5-BA42-9334-F313F927D959}">
      <dgm:prSet/>
      <dgm:spPr/>
      <dgm:t>
        <a:bodyPr/>
        <a:lstStyle/>
        <a:p>
          <a:endParaRPr lang="en-US"/>
        </a:p>
      </dgm:t>
    </dgm:pt>
    <dgm:pt modelId="{29198DCA-FE43-5245-86ED-28DEE2CA97D7}">
      <dgm:prSet/>
      <dgm:spPr/>
      <dgm:t>
        <a:bodyPr/>
        <a:lstStyle/>
        <a:p>
          <a:pPr rtl="0"/>
          <a:r>
            <a:rPr lang="hr-HR" dirty="0" smtClean="0">
              <a:solidFill>
                <a:schemeClr val="tx1"/>
              </a:solidFill>
            </a:rPr>
            <a:t>ukočenost</a:t>
          </a:r>
          <a:endParaRPr lang="en-US" dirty="0">
            <a:solidFill>
              <a:schemeClr val="tx1"/>
            </a:solidFill>
          </a:endParaRPr>
        </a:p>
      </dgm:t>
    </dgm:pt>
    <dgm:pt modelId="{03452586-58BB-A441-9201-028D1749069E}" type="parTrans" cxnId="{BF8A113A-CC1B-C043-932B-EA47BE069DAC}">
      <dgm:prSet/>
      <dgm:spPr/>
      <dgm:t>
        <a:bodyPr/>
        <a:lstStyle/>
        <a:p>
          <a:endParaRPr lang="en-US"/>
        </a:p>
      </dgm:t>
    </dgm:pt>
    <dgm:pt modelId="{DBD11989-AB71-ED4F-A01E-4111AE563225}" type="sibTrans" cxnId="{BF8A113A-CC1B-C043-932B-EA47BE069DAC}">
      <dgm:prSet/>
      <dgm:spPr/>
      <dgm:t>
        <a:bodyPr/>
        <a:lstStyle/>
        <a:p>
          <a:endParaRPr lang="en-US"/>
        </a:p>
      </dgm:t>
    </dgm:pt>
    <dgm:pt modelId="{0BACBFD9-6110-814F-AF25-FD5FA78DE81F}">
      <dgm:prSet/>
      <dgm:spPr/>
      <dgm:t>
        <a:bodyPr/>
        <a:lstStyle/>
        <a:p>
          <a:pPr rtl="0"/>
          <a:r>
            <a:rPr lang="hr-HR" dirty="0" smtClean="0"/>
            <a:t>mij</a:t>
          </a:r>
          <a:r>
            <a:rPr lang="en-US" dirty="0" err="1" smtClean="0"/>
            <a:t>algia</a:t>
          </a:r>
          <a:r>
            <a:rPr lang="en-US" dirty="0"/>
            <a:t>, </a:t>
          </a:r>
          <a:r>
            <a:rPr lang="en-US" dirty="0" err="1" smtClean="0"/>
            <a:t>artralgi</a:t>
          </a:r>
          <a:r>
            <a:rPr lang="hr-HR" dirty="0" smtClean="0"/>
            <a:t>j</a:t>
          </a:r>
          <a:r>
            <a:rPr lang="en-US" dirty="0" smtClean="0"/>
            <a:t>a</a:t>
          </a:r>
          <a:endParaRPr lang="en-US" dirty="0"/>
        </a:p>
      </dgm:t>
    </dgm:pt>
    <dgm:pt modelId="{82649DA1-D4DD-B949-8A27-00624CB1DF90}" type="parTrans" cxnId="{315F9615-E812-8246-85A7-0D8991C033DC}">
      <dgm:prSet/>
      <dgm:spPr/>
      <dgm:t>
        <a:bodyPr/>
        <a:lstStyle/>
        <a:p>
          <a:endParaRPr lang="en-US"/>
        </a:p>
      </dgm:t>
    </dgm:pt>
    <dgm:pt modelId="{C0AEEB53-DFAF-2E4D-9FD8-33D7FFCA42A2}" type="sibTrans" cxnId="{315F9615-E812-8246-85A7-0D8991C033DC}">
      <dgm:prSet/>
      <dgm:spPr/>
      <dgm:t>
        <a:bodyPr/>
        <a:lstStyle/>
        <a:p>
          <a:endParaRPr lang="en-US"/>
        </a:p>
      </dgm:t>
    </dgm:pt>
    <dgm:pt modelId="{B6F2AF03-3CD5-664F-B859-805AE316B3C5}">
      <dgm:prSet/>
      <dgm:spPr/>
      <dgm:t>
        <a:bodyPr/>
        <a:lstStyle/>
        <a:p>
          <a:pPr rtl="0"/>
          <a:r>
            <a:rPr lang="hr-HR" dirty="0" smtClean="0"/>
            <a:t>mučnina, povraćanje, proljev, anoreksija</a:t>
          </a:r>
          <a:endParaRPr lang="en-US" dirty="0"/>
        </a:p>
      </dgm:t>
    </dgm:pt>
    <dgm:pt modelId="{A2B0E4C1-5E9C-0B49-A67D-F89CA01B187B}" type="parTrans" cxnId="{A1BEF971-A023-494D-924F-82DC962A8DA5}">
      <dgm:prSet/>
      <dgm:spPr/>
      <dgm:t>
        <a:bodyPr/>
        <a:lstStyle/>
        <a:p>
          <a:endParaRPr lang="en-US"/>
        </a:p>
      </dgm:t>
    </dgm:pt>
    <dgm:pt modelId="{11B93F4C-4B4D-B648-B7DB-55B1B5FDC880}" type="sibTrans" cxnId="{A1BEF971-A023-494D-924F-82DC962A8DA5}">
      <dgm:prSet/>
      <dgm:spPr/>
      <dgm:t>
        <a:bodyPr/>
        <a:lstStyle/>
        <a:p>
          <a:endParaRPr lang="en-US"/>
        </a:p>
      </dgm:t>
    </dgm:pt>
    <dgm:pt modelId="{1FBA4D9B-D7B3-A147-9564-4A992508D6B3}">
      <dgm:prSet/>
      <dgm:spPr/>
      <dgm:t>
        <a:bodyPr/>
        <a:lstStyle/>
        <a:p>
          <a:r>
            <a:rPr lang="hr-HR" dirty="0" smtClean="0"/>
            <a:t>osip</a:t>
          </a:r>
          <a:endParaRPr lang="en-US" dirty="0"/>
        </a:p>
      </dgm:t>
    </dgm:pt>
    <dgm:pt modelId="{D64DBD94-6C24-F849-8296-D381FDD15DFD}" type="parTrans" cxnId="{21087E7E-ADA8-3740-9B59-64082C065AF8}">
      <dgm:prSet/>
      <dgm:spPr/>
      <dgm:t>
        <a:bodyPr/>
        <a:lstStyle/>
        <a:p>
          <a:endParaRPr lang="en-US"/>
        </a:p>
      </dgm:t>
    </dgm:pt>
    <dgm:pt modelId="{25D92718-23FF-6B41-A589-CDE4BAF7C0D7}" type="sibTrans" cxnId="{21087E7E-ADA8-3740-9B59-64082C065AF8}">
      <dgm:prSet/>
      <dgm:spPr/>
      <dgm:t>
        <a:bodyPr/>
        <a:lstStyle/>
        <a:p>
          <a:endParaRPr lang="en-US"/>
        </a:p>
      </dgm:t>
    </dgm:pt>
    <dgm:pt modelId="{5DFA2E8D-C50D-7646-AE59-6B7CB33AE619}">
      <dgm:prSet/>
      <dgm:spPr/>
      <dgm:t>
        <a:bodyPr/>
        <a:lstStyle/>
        <a:p>
          <a:pPr rtl="0"/>
          <a:r>
            <a:rPr lang="hr-HR" dirty="0" smtClean="0"/>
            <a:t>umor</a:t>
          </a:r>
          <a:endParaRPr lang="en-US" dirty="0"/>
        </a:p>
      </dgm:t>
    </dgm:pt>
    <dgm:pt modelId="{4FC5D103-C0CF-2249-96F7-A907C7422D09}" type="parTrans" cxnId="{996C69DD-38FD-2A4A-A8CA-59BBB7ACE8B7}">
      <dgm:prSet/>
      <dgm:spPr/>
      <dgm:t>
        <a:bodyPr/>
        <a:lstStyle/>
        <a:p>
          <a:endParaRPr lang="en-US"/>
        </a:p>
      </dgm:t>
    </dgm:pt>
    <dgm:pt modelId="{0536E424-F292-B643-8FC3-6C0B9D680EA6}" type="sibTrans" cxnId="{996C69DD-38FD-2A4A-A8CA-59BBB7ACE8B7}">
      <dgm:prSet/>
      <dgm:spPr/>
      <dgm:t>
        <a:bodyPr/>
        <a:lstStyle/>
        <a:p>
          <a:endParaRPr lang="en-US"/>
        </a:p>
      </dgm:t>
    </dgm:pt>
    <dgm:pt modelId="{99100717-B521-8A4C-BAEA-F413CA278F34}">
      <dgm:prSet/>
      <dgm:spPr/>
      <dgm:t>
        <a:bodyPr/>
        <a:lstStyle/>
        <a:p>
          <a:r>
            <a:rPr lang="hr-HR" dirty="0" smtClean="0"/>
            <a:t>pojačano znojenje</a:t>
          </a:r>
          <a:r>
            <a:rPr lang="en-US" dirty="0" smtClean="0"/>
            <a:t> </a:t>
          </a:r>
          <a:endParaRPr lang="en-US" dirty="0"/>
        </a:p>
      </dgm:t>
    </dgm:pt>
    <dgm:pt modelId="{E5DE1752-EEBB-F649-B074-A87FDB61AC41}" type="parTrans" cxnId="{ED2E66B1-B1A5-C24A-8E3F-023093231832}">
      <dgm:prSet/>
      <dgm:spPr/>
      <dgm:t>
        <a:bodyPr/>
        <a:lstStyle/>
        <a:p>
          <a:endParaRPr lang="en-US"/>
        </a:p>
      </dgm:t>
    </dgm:pt>
    <dgm:pt modelId="{82FAE8C9-D7D0-9E43-B168-73B8FD3B470A}" type="sibTrans" cxnId="{ED2E66B1-B1A5-C24A-8E3F-023093231832}">
      <dgm:prSet/>
      <dgm:spPr/>
      <dgm:t>
        <a:bodyPr/>
        <a:lstStyle/>
        <a:p>
          <a:endParaRPr lang="en-US"/>
        </a:p>
      </dgm:t>
    </dgm:pt>
    <dgm:pt modelId="{BB32178E-A485-F649-BF83-5985318FDDD8}">
      <dgm:prSet/>
      <dgm:spPr/>
      <dgm:t>
        <a:bodyPr/>
        <a:lstStyle/>
        <a:p>
          <a:pPr rtl="0"/>
          <a:r>
            <a:rPr lang="hr-HR" dirty="0" err="1" smtClean="0"/>
            <a:t>glvobolja</a:t>
          </a:r>
          <a:endParaRPr lang="en-US" dirty="0"/>
        </a:p>
      </dgm:t>
    </dgm:pt>
    <dgm:pt modelId="{04E06299-5F50-C046-ABA1-008CB4C3D6B8}" type="parTrans" cxnId="{61898E7B-3CBE-AC46-9DC3-9EEFE7CC916F}">
      <dgm:prSet/>
      <dgm:spPr/>
      <dgm:t>
        <a:bodyPr/>
        <a:lstStyle/>
        <a:p>
          <a:endParaRPr lang="en-US"/>
        </a:p>
      </dgm:t>
    </dgm:pt>
    <dgm:pt modelId="{40268AA2-1A88-D74B-8C6A-BD6F41426374}" type="sibTrans" cxnId="{61898E7B-3CBE-AC46-9DC3-9EEFE7CC916F}">
      <dgm:prSet/>
      <dgm:spPr/>
      <dgm:t>
        <a:bodyPr/>
        <a:lstStyle/>
        <a:p>
          <a:endParaRPr lang="en-US"/>
        </a:p>
      </dgm:t>
    </dgm:pt>
    <dgm:pt modelId="{15AE7C64-D4A7-8543-A18C-85B3538F80D3}">
      <dgm:prSet/>
      <dgm:spPr/>
      <dgm:t>
        <a:bodyPr/>
        <a:lstStyle/>
        <a:p>
          <a:pPr rtl="0"/>
          <a:r>
            <a:rPr lang="hr-HR" dirty="0" err="1" smtClean="0"/>
            <a:t>hipotenzija</a:t>
          </a:r>
          <a:endParaRPr lang="en-US" dirty="0"/>
        </a:p>
      </dgm:t>
    </dgm:pt>
    <dgm:pt modelId="{55FFCB7C-D258-0841-AEEC-6A52961A19EF}" type="parTrans" cxnId="{526125A2-8921-F442-8AF1-5C621C014131}">
      <dgm:prSet/>
      <dgm:spPr/>
      <dgm:t>
        <a:bodyPr/>
        <a:lstStyle/>
        <a:p>
          <a:endParaRPr lang="en-US"/>
        </a:p>
      </dgm:t>
    </dgm:pt>
    <dgm:pt modelId="{DD279D22-0F41-FC4B-8952-5D3251C952C9}" type="sibTrans" cxnId="{526125A2-8921-F442-8AF1-5C621C014131}">
      <dgm:prSet/>
      <dgm:spPr/>
      <dgm:t>
        <a:bodyPr/>
        <a:lstStyle/>
        <a:p>
          <a:endParaRPr lang="en-US"/>
        </a:p>
      </dgm:t>
    </dgm:pt>
    <dgm:pt modelId="{3A99C45D-9D61-B344-8592-C5CE5F191B2F}">
      <dgm:prSet/>
      <dgm:spPr/>
      <dgm:t>
        <a:bodyPr/>
        <a:lstStyle/>
        <a:p>
          <a:pPr rtl="0"/>
          <a:r>
            <a:rPr lang="hr-HR" dirty="0" smtClean="0"/>
            <a:t>delirij, zbunjenost, stanje izmijenjene svijesti, poremećaj govora, itd</a:t>
          </a:r>
          <a:endParaRPr lang="en-US" dirty="0">
            <a:solidFill>
              <a:schemeClr val="tx1"/>
            </a:solidFill>
          </a:endParaRPr>
        </a:p>
      </dgm:t>
    </dgm:pt>
    <dgm:pt modelId="{2FD9CB62-878C-AF46-9C27-0FF787860DE9}" type="parTrans" cxnId="{4E257FD8-5294-9444-8FB6-064C632AE1EC}">
      <dgm:prSet/>
      <dgm:spPr/>
      <dgm:t>
        <a:bodyPr/>
        <a:lstStyle/>
        <a:p>
          <a:endParaRPr lang="en-US"/>
        </a:p>
      </dgm:t>
    </dgm:pt>
    <dgm:pt modelId="{7FCAAFAF-67B9-3946-A889-4E0E487FB691}" type="sibTrans" cxnId="{4E257FD8-5294-9444-8FB6-064C632AE1EC}">
      <dgm:prSet/>
      <dgm:spPr/>
      <dgm:t>
        <a:bodyPr/>
        <a:lstStyle/>
        <a:p>
          <a:endParaRPr lang="en-US"/>
        </a:p>
      </dgm:t>
    </dgm:pt>
    <dgm:pt modelId="{22ECBA06-D7C6-D648-81EB-46DB8049855B}">
      <dgm:prSet/>
      <dgm:spPr/>
      <dgm:t>
        <a:bodyPr/>
        <a:lstStyle/>
        <a:p>
          <a:pPr rtl="0"/>
          <a:r>
            <a:rPr lang="hr-HR" dirty="0" err="1" smtClean="0"/>
            <a:t>dispneja</a:t>
          </a:r>
          <a:r>
            <a:rPr lang="hr-HR" dirty="0" smtClean="0"/>
            <a:t>, </a:t>
          </a:r>
          <a:r>
            <a:rPr lang="hr-HR" dirty="0" err="1" smtClean="0"/>
            <a:t>tahipneja</a:t>
          </a:r>
          <a:r>
            <a:rPr lang="hr-HR" dirty="0" smtClean="0"/>
            <a:t> i </a:t>
          </a:r>
          <a:r>
            <a:rPr lang="hr-HR" dirty="0" err="1" smtClean="0"/>
            <a:t>hipoksija</a:t>
          </a:r>
          <a:endParaRPr lang="en-US" dirty="0"/>
        </a:p>
      </dgm:t>
    </dgm:pt>
    <dgm:pt modelId="{DE293F6F-6FB3-634C-A3D9-BE4C49533F21}" type="parTrans" cxnId="{B7A6BB40-8C18-7D4C-A3BD-EE07D5496361}">
      <dgm:prSet/>
      <dgm:spPr/>
      <dgm:t>
        <a:bodyPr/>
        <a:lstStyle/>
        <a:p>
          <a:endParaRPr lang="en-US"/>
        </a:p>
      </dgm:t>
    </dgm:pt>
    <dgm:pt modelId="{49179CDD-6DEA-6C4D-95F0-540EE9139B7F}" type="sibTrans" cxnId="{B7A6BB40-8C18-7D4C-A3BD-EE07D5496361}">
      <dgm:prSet/>
      <dgm:spPr/>
      <dgm:t>
        <a:bodyPr/>
        <a:lstStyle/>
        <a:p>
          <a:endParaRPr lang="en-US"/>
        </a:p>
      </dgm:t>
    </dgm:pt>
    <dgm:pt modelId="{4FFA5203-1211-674A-8E18-A08FAE920571}">
      <dgm:prSet custScaleX="182131" custRadScaleRad="115700" custRadScaleInc="66329"/>
      <dgm:spPr/>
      <dgm:t>
        <a:bodyPr/>
        <a:lstStyle/>
        <a:p>
          <a:endParaRPr lang="en-US" dirty="0"/>
        </a:p>
      </dgm:t>
    </dgm:pt>
    <dgm:pt modelId="{1C7A7DDF-7A32-9245-878A-7B447E02B0F7}" type="parTrans" cxnId="{B8D33E08-8D85-CF49-9ADA-A822C0DBCD60}">
      <dgm:prSet/>
      <dgm:spPr/>
      <dgm:t>
        <a:bodyPr/>
        <a:lstStyle/>
        <a:p>
          <a:endParaRPr lang="en-US"/>
        </a:p>
      </dgm:t>
    </dgm:pt>
    <dgm:pt modelId="{1C873EA7-D679-F141-B4C5-C1BF90C62B56}" type="sibTrans" cxnId="{B8D33E08-8D85-CF49-9ADA-A822C0DBCD60}">
      <dgm:prSet/>
      <dgm:spPr/>
      <dgm:t>
        <a:bodyPr/>
        <a:lstStyle/>
        <a:p>
          <a:endParaRPr lang="en-US"/>
        </a:p>
      </dgm:t>
    </dgm:pt>
    <dgm:pt modelId="{BED99AAE-5193-9548-B55A-B0E3B5ED53E5}" type="pres">
      <dgm:prSet presAssocID="{642F15AF-A662-FF40-B0A2-0BC932FC07A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D8ED87-1C7D-BE4A-9358-F92E723BCB86}" type="pres">
      <dgm:prSet presAssocID="{9A57A076-05DB-2144-89F8-3B74AE8A54E8}" presName="centerShape" presStyleLbl="node0" presStyleIdx="0" presStyleCnt="1"/>
      <dgm:spPr/>
      <dgm:t>
        <a:bodyPr/>
        <a:lstStyle/>
        <a:p>
          <a:endParaRPr lang="en-US"/>
        </a:p>
      </dgm:t>
    </dgm:pt>
    <dgm:pt modelId="{90E75058-E4D4-154C-B3A3-9F131F781679}" type="pres">
      <dgm:prSet presAssocID="{DF877512-EC81-5E4D-AA27-D2F8F6BA7BC9}" presName="parTrans" presStyleLbl="bgSibTrans2D1" presStyleIdx="0" presStyleCnt="11"/>
      <dgm:spPr/>
      <dgm:t>
        <a:bodyPr/>
        <a:lstStyle/>
        <a:p>
          <a:endParaRPr lang="en-US"/>
        </a:p>
      </dgm:t>
    </dgm:pt>
    <dgm:pt modelId="{A6E7BB66-E4AF-B945-866B-90CF863D9D51}" type="pres">
      <dgm:prSet presAssocID="{0DD361CA-D021-8844-9E9A-F81A16667071}" presName="node" presStyleLbl="node1" presStyleIdx="0" presStyleCnt="11" custScaleX="125197" custRadScaleRad="1092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EBC082-53A5-654C-BBA3-738F39A64B69}" type="pres">
      <dgm:prSet presAssocID="{03452586-58BB-A441-9201-028D1749069E}" presName="parTrans" presStyleLbl="bgSibTrans2D1" presStyleIdx="1" presStyleCnt="11"/>
      <dgm:spPr/>
      <dgm:t>
        <a:bodyPr/>
        <a:lstStyle/>
        <a:p>
          <a:endParaRPr lang="en-US"/>
        </a:p>
      </dgm:t>
    </dgm:pt>
    <dgm:pt modelId="{46B079CE-3079-B24E-84CA-8DC73137148E}" type="pres">
      <dgm:prSet presAssocID="{29198DCA-FE43-5245-86ED-28DEE2CA97D7}" presName="node" presStyleLbl="node1" presStyleIdx="1" presStyleCnt="11" custScaleX="187411" custRadScaleRad="106105" custRadScaleInc="-36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B8A663-2A2F-4340-BAA6-11ED64D67CBA}" type="pres">
      <dgm:prSet presAssocID="{82649DA1-D4DD-B949-8A27-00624CB1DF90}" presName="parTrans" presStyleLbl="bgSibTrans2D1" presStyleIdx="2" presStyleCnt="11"/>
      <dgm:spPr/>
      <dgm:t>
        <a:bodyPr/>
        <a:lstStyle/>
        <a:p>
          <a:endParaRPr lang="en-US"/>
        </a:p>
      </dgm:t>
    </dgm:pt>
    <dgm:pt modelId="{C1EAB880-9318-0645-8C7F-C9B920115548}" type="pres">
      <dgm:prSet presAssocID="{0BACBFD9-6110-814F-AF25-FD5FA78DE81F}" presName="node" presStyleLbl="node1" presStyleIdx="2" presStyleCnt="11" custScaleX="171415" custRadScaleRad="100993" custRadScaleInc="-528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06447B-8629-AA45-9D7A-659B1740DDEA}" type="pres">
      <dgm:prSet presAssocID="{A2B0E4C1-5E9C-0B49-A67D-F89CA01B187B}" presName="parTrans" presStyleLbl="bgSibTrans2D1" presStyleIdx="3" presStyleCnt="11"/>
      <dgm:spPr/>
      <dgm:t>
        <a:bodyPr/>
        <a:lstStyle/>
        <a:p>
          <a:endParaRPr lang="en-US"/>
        </a:p>
      </dgm:t>
    </dgm:pt>
    <dgm:pt modelId="{DA303FFE-8D88-AC4C-9AED-F869D9EF3E1A}" type="pres">
      <dgm:prSet presAssocID="{B6F2AF03-3CD5-664F-B859-805AE316B3C5}" presName="node" presStyleLbl="node1" presStyleIdx="3" presStyleCnt="11" custScaleX="229695" custScaleY="133242" custRadScaleRad="108142" custRadScaleInc="-574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10A83A-CC41-8B41-AB6E-0A7015038F3D}" type="pres">
      <dgm:prSet presAssocID="{D64DBD94-6C24-F849-8296-D381FDD15DFD}" presName="parTrans" presStyleLbl="bgSibTrans2D1" presStyleIdx="4" presStyleCnt="11"/>
      <dgm:spPr/>
      <dgm:t>
        <a:bodyPr/>
        <a:lstStyle/>
        <a:p>
          <a:endParaRPr lang="en-US"/>
        </a:p>
      </dgm:t>
    </dgm:pt>
    <dgm:pt modelId="{5E5F2FB5-13CA-4943-9A46-F4157ED5F2B7}" type="pres">
      <dgm:prSet presAssocID="{1FBA4D9B-D7B3-A147-9564-4A992508D6B3}" presName="node" presStyleLbl="node1" presStyleIdx="4" presStyleCnt="11" custRadScaleRad="101004" custRadScaleInc="-102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38553C-DDB0-3548-BB9E-5F505A40F182}" type="pres">
      <dgm:prSet presAssocID="{4FC5D103-C0CF-2249-96F7-A907C7422D09}" presName="parTrans" presStyleLbl="bgSibTrans2D1" presStyleIdx="5" presStyleCnt="11"/>
      <dgm:spPr/>
      <dgm:t>
        <a:bodyPr/>
        <a:lstStyle/>
        <a:p>
          <a:endParaRPr lang="en-US"/>
        </a:p>
      </dgm:t>
    </dgm:pt>
    <dgm:pt modelId="{B3ED3CFD-F192-C649-BDA9-CD2C913754F2}" type="pres">
      <dgm:prSet presAssocID="{5DFA2E8D-C50D-7646-AE59-6B7CB33AE619}" presName="node" presStyleLbl="node1" presStyleIdx="5" presStyleCnt="11" custScaleX="134300" custRadScaleRad="95429" custRadScaleInc="-56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62E4B9-CF7C-1F4F-8C3D-6580E40E089B}" type="pres">
      <dgm:prSet presAssocID="{E5DE1752-EEBB-F649-B074-A87FDB61AC41}" presName="parTrans" presStyleLbl="bgSibTrans2D1" presStyleIdx="6" presStyleCnt="11" custLinFactNeighborX="-1310" custLinFactNeighborY="583"/>
      <dgm:spPr/>
      <dgm:t>
        <a:bodyPr/>
        <a:lstStyle/>
        <a:p>
          <a:endParaRPr lang="en-US"/>
        </a:p>
      </dgm:t>
    </dgm:pt>
    <dgm:pt modelId="{855CD300-042F-264E-AD1D-328B0B685C8D}" type="pres">
      <dgm:prSet presAssocID="{99100717-B521-8A4C-BAEA-F413CA278F34}" presName="node" presStyleLbl="node1" presStyleIdx="6" presStyleCnt="11" custScaleX="179770" custRadScaleRad="103719" custRadScaleInc="306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F8A69F-F096-F648-9169-32563F3B0F54}" type="pres">
      <dgm:prSet presAssocID="{04E06299-5F50-C046-ABA1-008CB4C3D6B8}" presName="parTrans" presStyleLbl="bgSibTrans2D1" presStyleIdx="7" presStyleCnt="11"/>
      <dgm:spPr/>
      <dgm:t>
        <a:bodyPr/>
        <a:lstStyle/>
        <a:p>
          <a:endParaRPr lang="en-US"/>
        </a:p>
      </dgm:t>
    </dgm:pt>
    <dgm:pt modelId="{05E44E97-49B8-1241-9A39-CCED77411BCC}" type="pres">
      <dgm:prSet presAssocID="{BB32178E-A485-F649-BF83-5985318FDDD8}" presName="node" presStyleLbl="node1" presStyleIdx="7" presStyleCnt="11" custScaleX="165876" custRadScaleRad="117708" custRadScaleInc="718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CCE51B-BB55-C44B-98D5-54D5C9C1556F}" type="pres">
      <dgm:prSet presAssocID="{55FFCB7C-D258-0841-AEEC-6A52961A19EF}" presName="parTrans" presStyleLbl="bgSibTrans2D1" presStyleIdx="8" presStyleCnt="11"/>
      <dgm:spPr/>
      <dgm:t>
        <a:bodyPr/>
        <a:lstStyle/>
        <a:p>
          <a:endParaRPr lang="en-US"/>
        </a:p>
      </dgm:t>
    </dgm:pt>
    <dgm:pt modelId="{CA509D57-9047-F944-934A-EC3F32395156}" type="pres">
      <dgm:prSet presAssocID="{15AE7C64-D4A7-8543-A18C-85B3538F80D3}" presName="node" presStyleLbl="node1" presStyleIdx="8" presStyleCnt="11" custScaleX="169580" custRadScaleRad="117003" custRadScaleInc="534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028A9E-0ACC-EE40-B3E2-91483C42EE1B}" type="pres">
      <dgm:prSet presAssocID="{2FD9CB62-878C-AF46-9C27-0FF787860DE9}" presName="parTrans" presStyleLbl="bgSibTrans2D1" presStyleIdx="9" presStyleCnt="11"/>
      <dgm:spPr/>
      <dgm:t>
        <a:bodyPr/>
        <a:lstStyle/>
        <a:p>
          <a:endParaRPr lang="en-US"/>
        </a:p>
      </dgm:t>
    </dgm:pt>
    <dgm:pt modelId="{200E0270-488D-554A-8505-4DF2B2258922}" type="pres">
      <dgm:prSet presAssocID="{3A99C45D-9D61-B344-8592-C5CE5F191B2F}" presName="node" presStyleLbl="node1" presStyleIdx="9" presStyleCnt="11" custScaleX="330937" custScaleY="137094" custRadScaleRad="114262" custRadScaleInc="34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914CCA-3143-2043-B93C-8E838D13EF05}" type="pres">
      <dgm:prSet presAssocID="{DE293F6F-6FB3-634C-A3D9-BE4C49533F21}" presName="parTrans" presStyleLbl="bgSibTrans2D1" presStyleIdx="10" presStyleCnt="11"/>
      <dgm:spPr/>
      <dgm:t>
        <a:bodyPr/>
        <a:lstStyle/>
        <a:p>
          <a:endParaRPr lang="en-US"/>
        </a:p>
      </dgm:t>
    </dgm:pt>
    <dgm:pt modelId="{CDDB956D-1E73-DC48-8668-554D83D7D9FC}" type="pres">
      <dgm:prSet presAssocID="{22ECBA06-D7C6-D648-81EB-46DB8049855B}" presName="node" presStyleLbl="node1" presStyleIdx="10" presStyleCnt="11" custScaleX="228228" custScaleY="112964" custRadScaleRad="119098" custRadScaleInc="71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764668-3D7A-4FA2-980D-BE384BC54184}" type="presOf" srcId="{642F15AF-A662-FF40-B0A2-0BC932FC07AF}" destId="{BED99AAE-5193-9548-B55A-B0E3B5ED53E5}" srcOrd="0" destOrd="0" presId="urn:microsoft.com/office/officeart/2005/8/layout/radial4"/>
    <dgm:cxn modelId="{5EB139A2-2ED5-BA42-9334-F313F927D959}" srcId="{9A57A076-05DB-2144-89F8-3B74AE8A54E8}" destId="{0DD361CA-D021-8844-9E9A-F81A16667071}" srcOrd="0" destOrd="0" parTransId="{DF877512-EC81-5E4D-AA27-D2F8F6BA7BC9}" sibTransId="{526C15AC-5745-D845-A076-9D6568D38E17}"/>
    <dgm:cxn modelId="{9D6E5ABD-06F4-7D4F-BA4B-9622E91B37B2}" srcId="{642F15AF-A662-FF40-B0A2-0BC932FC07AF}" destId="{9A57A076-05DB-2144-89F8-3B74AE8A54E8}" srcOrd="0" destOrd="0" parTransId="{457F842B-4C8B-0040-B95F-9518B5BF868B}" sibTransId="{3428A97F-51BD-4445-95BD-A8A803E6C6E2}"/>
    <dgm:cxn modelId="{315F9615-E812-8246-85A7-0D8991C033DC}" srcId="{9A57A076-05DB-2144-89F8-3B74AE8A54E8}" destId="{0BACBFD9-6110-814F-AF25-FD5FA78DE81F}" srcOrd="2" destOrd="0" parTransId="{82649DA1-D4DD-B949-8A27-00624CB1DF90}" sibTransId="{C0AEEB53-DFAF-2E4D-9FD8-33D7FFCA42A2}"/>
    <dgm:cxn modelId="{FEC29D64-5103-1444-9769-8217B8BE031E}" type="presOf" srcId="{D64DBD94-6C24-F849-8296-D381FDD15DFD}" destId="{A510A83A-CC41-8B41-AB6E-0A7015038F3D}" srcOrd="0" destOrd="0" presId="urn:microsoft.com/office/officeart/2005/8/layout/radial4"/>
    <dgm:cxn modelId="{DC7A3F0B-40ED-B944-A8A8-E18C0B2A019E}" type="presOf" srcId="{55FFCB7C-D258-0841-AEEC-6A52961A19EF}" destId="{42CCE51B-BB55-C44B-98D5-54D5C9C1556F}" srcOrd="0" destOrd="0" presId="urn:microsoft.com/office/officeart/2005/8/layout/radial4"/>
    <dgm:cxn modelId="{55E4E567-BD16-3343-80A9-45FE58AFB71B}" type="presOf" srcId="{22ECBA06-D7C6-D648-81EB-46DB8049855B}" destId="{CDDB956D-1E73-DC48-8668-554D83D7D9FC}" srcOrd="0" destOrd="0" presId="urn:microsoft.com/office/officeart/2005/8/layout/radial4"/>
    <dgm:cxn modelId="{A2083259-AB66-CF4C-9F69-60147E725118}" type="presOf" srcId="{BB32178E-A485-F649-BF83-5985318FDDD8}" destId="{05E44E97-49B8-1241-9A39-CCED77411BCC}" srcOrd="0" destOrd="0" presId="urn:microsoft.com/office/officeart/2005/8/layout/radial4"/>
    <dgm:cxn modelId="{4E257FD8-5294-9444-8FB6-064C632AE1EC}" srcId="{9A57A076-05DB-2144-89F8-3B74AE8A54E8}" destId="{3A99C45D-9D61-B344-8592-C5CE5F191B2F}" srcOrd="9" destOrd="0" parTransId="{2FD9CB62-878C-AF46-9C27-0FF787860DE9}" sibTransId="{7FCAAFAF-67B9-3946-A889-4E0E487FB691}"/>
    <dgm:cxn modelId="{4BEB8407-9CCF-AB4E-9F36-EEF4015EE7C2}" type="presOf" srcId="{E5DE1752-EEBB-F649-B074-A87FDB61AC41}" destId="{2262E4B9-CF7C-1F4F-8C3D-6580E40E089B}" srcOrd="0" destOrd="0" presId="urn:microsoft.com/office/officeart/2005/8/layout/radial4"/>
    <dgm:cxn modelId="{B7BE5CD5-0C92-484D-B460-71A61ED8C5C4}" type="presOf" srcId="{2FD9CB62-878C-AF46-9C27-0FF787860DE9}" destId="{31028A9E-0ACC-EE40-B3E2-91483C42EE1B}" srcOrd="0" destOrd="0" presId="urn:microsoft.com/office/officeart/2005/8/layout/radial4"/>
    <dgm:cxn modelId="{996C69DD-38FD-2A4A-A8CA-59BBB7ACE8B7}" srcId="{9A57A076-05DB-2144-89F8-3B74AE8A54E8}" destId="{5DFA2E8D-C50D-7646-AE59-6B7CB33AE619}" srcOrd="5" destOrd="0" parTransId="{4FC5D103-C0CF-2249-96F7-A907C7422D09}" sibTransId="{0536E424-F292-B643-8FC3-6C0B9D680EA6}"/>
    <dgm:cxn modelId="{57B6A7F0-030A-D141-BA11-6CDD4CC5E874}" type="presOf" srcId="{03452586-58BB-A441-9201-028D1749069E}" destId="{96EBC082-53A5-654C-BBA3-738F39A64B69}" srcOrd="0" destOrd="0" presId="urn:microsoft.com/office/officeart/2005/8/layout/radial4"/>
    <dgm:cxn modelId="{11C8DCC4-562A-C54C-A813-E24133F5831A}" type="presOf" srcId="{15AE7C64-D4A7-8543-A18C-85B3538F80D3}" destId="{CA509D57-9047-F944-934A-EC3F32395156}" srcOrd="0" destOrd="0" presId="urn:microsoft.com/office/officeart/2005/8/layout/radial4"/>
    <dgm:cxn modelId="{44B1F8DE-C1EF-E34C-9B12-77B153F297F4}" type="presOf" srcId="{04E06299-5F50-C046-ABA1-008CB4C3D6B8}" destId="{4CF8A69F-F096-F648-9169-32563F3B0F54}" srcOrd="0" destOrd="0" presId="urn:microsoft.com/office/officeart/2005/8/layout/radial4"/>
    <dgm:cxn modelId="{21087E7E-ADA8-3740-9B59-64082C065AF8}" srcId="{9A57A076-05DB-2144-89F8-3B74AE8A54E8}" destId="{1FBA4D9B-D7B3-A147-9564-4A992508D6B3}" srcOrd="4" destOrd="0" parTransId="{D64DBD94-6C24-F849-8296-D381FDD15DFD}" sibTransId="{25D92718-23FF-6B41-A589-CDE4BAF7C0D7}"/>
    <dgm:cxn modelId="{F86FC275-A096-F542-8A56-4B796399BE5B}" type="presOf" srcId="{DF877512-EC81-5E4D-AA27-D2F8F6BA7BC9}" destId="{90E75058-E4D4-154C-B3A3-9F131F781679}" srcOrd="0" destOrd="0" presId="urn:microsoft.com/office/officeart/2005/8/layout/radial4"/>
    <dgm:cxn modelId="{73629BB0-491B-FB4D-89D1-6F1FA558851F}" type="presOf" srcId="{0BACBFD9-6110-814F-AF25-FD5FA78DE81F}" destId="{C1EAB880-9318-0645-8C7F-C9B920115548}" srcOrd="0" destOrd="0" presId="urn:microsoft.com/office/officeart/2005/8/layout/radial4"/>
    <dgm:cxn modelId="{A19E7402-D523-754D-AE55-86A27317E812}" type="presOf" srcId="{29198DCA-FE43-5245-86ED-28DEE2CA97D7}" destId="{46B079CE-3079-B24E-84CA-8DC73137148E}" srcOrd="0" destOrd="0" presId="urn:microsoft.com/office/officeart/2005/8/layout/radial4"/>
    <dgm:cxn modelId="{8E989659-BF8C-DD41-BA64-3CFAFD929261}" type="presOf" srcId="{1FBA4D9B-D7B3-A147-9564-4A992508D6B3}" destId="{5E5F2FB5-13CA-4943-9A46-F4157ED5F2B7}" srcOrd="0" destOrd="0" presId="urn:microsoft.com/office/officeart/2005/8/layout/radial4"/>
    <dgm:cxn modelId="{2231C67F-6574-4AEF-A0BA-2DB3214DFB46}" type="presOf" srcId="{9A57A076-05DB-2144-89F8-3B74AE8A54E8}" destId="{ABD8ED87-1C7D-BE4A-9358-F92E723BCB86}" srcOrd="0" destOrd="0" presId="urn:microsoft.com/office/officeart/2005/8/layout/radial4"/>
    <dgm:cxn modelId="{93681D70-2E47-F14A-96A7-3E153EF3BC19}" type="presOf" srcId="{DE293F6F-6FB3-634C-A3D9-BE4C49533F21}" destId="{35914CCA-3143-2043-B93C-8E838D13EF05}" srcOrd="0" destOrd="0" presId="urn:microsoft.com/office/officeart/2005/8/layout/radial4"/>
    <dgm:cxn modelId="{4CB992A5-DC12-534D-9323-8F89D0742A8B}" type="presOf" srcId="{A2B0E4C1-5E9C-0B49-A67D-F89CA01B187B}" destId="{6206447B-8629-AA45-9D7A-659B1740DDEA}" srcOrd="0" destOrd="0" presId="urn:microsoft.com/office/officeart/2005/8/layout/radial4"/>
    <dgm:cxn modelId="{B7A6BB40-8C18-7D4C-A3BD-EE07D5496361}" srcId="{9A57A076-05DB-2144-89F8-3B74AE8A54E8}" destId="{22ECBA06-D7C6-D648-81EB-46DB8049855B}" srcOrd="10" destOrd="0" parTransId="{DE293F6F-6FB3-634C-A3D9-BE4C49533F21}" sibTransId="{49179CDD-6DEA-6C4D-95F0-540EE9139B7F}"/>
    <dgm:cxn modelId="{E5AC35E8-A8A2-AB4C-A69B-DF2EEC1FE0B5}" type="presOf" srcId="{B6F2AF03-3CD5-664F-B859-805AE316B3C5}" destId="{DA303FFE-8D88-AC4C-9AED-F869D9EF3E1A}" srcOrd="0" destOrd="0" presId="urn:microsoft.com/office/officeart/2005/8/layout/radial4"/>
    <dgm:cxn modelId="{61898E7B-3CBE-AC46-9DC3-9EEFE7CC916F}" srcId="{9A57A076-05DB-2144-89F8-3B74AE8A54E8}" destId="{BB32178E-A485-F649-BF83-5985318FDDD8}" srcOrd="7" destOrd="0" parTransId="{04E06299-5F50-C046-ABA1-008CB4C3D6B8}" sibTransId="{40268AA2-1A88-D74B-8C6A-BD6F41426374}"/>
    <dgm:cxn modelId="{526125A2-8921-F442-8AF1-5C621C014131}" srcId="{9A57A076-05DB-2144-89F8-3B74AE8A54E8}" destId="{15AE7C64-D4A7-8543-A18C-85B3538F80D3}" srcOrd="8" destOrd="0" parTransId="{55FFCB7C-D258-0841-AEEC-6A52961A19EF}" sibTransId="{DD279D22-0F41-FC4B-8952-5D3251C952C9}"/>
    <dgm:cxn modelId="{DF9A64FC-B31D-634B-8B52-CB2BA26F9C95}" type="presOf" srcId="{0DD361CA-D021-8844-9E9A-F81A16667071}" destId="{A6E7BB66-E4AF-B945-866B-90CF863D9D51}" srcOrd="0" destOrd="0" presId="urn:microsoft.com/office/officeart/2005/8/layout/radial4"/>
    <dgm:cxn modelId="{E213A32F-D9F2-4F44-BFF9-689885F1BBC4}" type="presOf" srcId="{3A99C45D-9D61-B344-8592-C5CE5F191B2F}" destId="{200E0270-488D-554A-8505-4DF2B2258922}" srcOrd="0" destOrd="0" presId="urn:microsoft.com/office/officeart/2005/8/layout/radial4"/>
    <dgm:cxn modelId="{ED2E66B1-B1A5-C24A-8E3F-023093231832}" srcId="{9A57A076-05DB-2144-89F8-3B74AE8A54E8}" destId="{99100717-B521-8A4C-BAEA-F413CA278F34}" srcOrd="6" destOrd="0" parTransId="{E5DE1752-EEBB-F649-B074-A87FDB61AC41}" sibTransId="{82FAE8C9-D7D0-9E43-B168-73B8FD3B470A}"/>
    <dgm:cxn modelId="{98648A83-8884-9048-A1EA-114D173A1C77}" type="presOf" srcId="{4FC5D103-C0CF-2249-96F7-A907C7422D09}" destId="{1B38553C-DDB0-3548-BB9E-5F505A40F182}" srcOrd="0" destOrd="0" presId="urn:microsoft.com/office/officeart/2005/8/layout/radial4"/>
    <dgm:cxn modelId="{557DC34B-0E36-A740-B5CF-84BD243D1F17}" type="presOf" srcId="{99100717-B521-8A4C-BAEA-F413CA278F34}" destId="{855CD300-042F-264E-AD1D-328B0B685C8D}" srcOrd="0" destOrd="0" presId="urn:microsoft.com/office/officeart/2005/8/layout/radial4"/>
    <dgm:cxn modelId="{B8D33E08-8D85-CF49-9ADA-A822C0DBCD60}" srcId="{642F15AF-A662-FF40-B0A2-0BC932FC07AF}" destId="{4FFA5203-1211-674A-8E18-A08FAE920571}" srcOrd="1" destOrd="0" parTransId="{1C7A7DDF-7A32-9245-878A-7B447E02B0F7}" sibTransId="{1C873EA7-D679-F141-B4C5-C1BF90C62B56}"/>
    <dgm:cxn modelId="{A1BEF971-A023-494D-924F-82DC962A8DA5}" srcId="{9A57A076-05DB-2144-89F8-3B74AE8A54E8}" destId="{B6F2AF03-3CD5-664F-B859-805AE316B3C5}" srcOrd="3" destOrd="0" parTransId="{A2B0E4C1-5E9C-0B49-A67D-F89CA01B187B}" sibTransId="{11B93F4C-4B4D-B648-B7DB-55B1B5FDC880}"/>
    <dgm:cxn modelId="{BF8A113A-CC1B-C043-932B-EA47BE069DAC}" srcId="{9A57A076-05DB-2144-89F8-3B74AE8A54E8}" destId="{29198DCA-FE43-5245-86ED-28DEE2CA97D7}" srcOrd="1" destOrd="0" parTransId="{03452586-58BB-A441-9201-028D1749069E}" sibTransId="{DBD11989-AB71-ED4F-A01E-4111AE563225}"/>
    <dgm:cxn modelId="{C30463B6-E88D-F643-BF0A-5CCCA0F8B4E2}" type="presOf" srcId="{82649DA1-D4DD-B949-8A27-00624CB1DF90}" destId="{BFB8A663-2A2F-4340-BAA6-11ED64D67CBA}" srcOrd="0" destOrd="0" presId="urn:microsoft.com/office/officeart/2005/8/layout/radial4"/>
    <dgm:cxn modelId="{C1F20BF4-5AB6-974B-B02F-CBF382749FAF}" type="presOf" srcId="{5DFA2E8D-C50D-7646-AE59-6B7CB33AE619}" destId="{B3ED3CFD-F192-C649-BDA9-CD2C913754F2}" srcOrd="0" destOrd="0" presId="urn:microsoft.com/office/officeart/2005/8/layout/radial4"/>
    <dgm:cxn modelId="{1E227690-78EB-400C-AF53-96D7967F647A}" type="presParOf" srcId="{BED99AAE-5193-9548-B55A-B0E3B5ED53E5}" destId="{ABD8ED87-1C7D-BE4A-9358-F92E723BCB86}" srcOrd="0" destOrd="0" presId="urn:microsoft.com/office/officeart/2005/8/layout/radial4"/>
    <dgm:cxn modelId="{1DB79371-1C94-BB46-BC87-D3BF750B73EA}" type="presParOf" srcId="{BED99AAE-5193-9548-B55A-B0E3B5ED53E5}" destId="{90E75058-E4D4-154C-B3A3-9F131F781679}" srcOrd="1" destOrd="0" presId="urn:microsoft.com/office/officeart/2005/8/layout/radial4"/>
    <dgm:cxn modelId="{E04F820B-CC8A-A04C-9058-269C683E2E9D}" type="presParOf" srcId="{BED99AAE-5193-9548-B55A-B0E3B5ED53E5}" destId="{A6E7BB66-E4AF-B945-866B-90CF863D9D51}" srcOrd="2" destOrd="0" presId="urn:microsoft.com/office/officeart/2005/8/layout/radial4"/>
    <dgm:cxn modelId="{2E355D05-B823-F04B-8421-238749AA23EF}" type="presParOf" srcId="{BED99AAE-5193-9548-B55A-B0E3B5ED53E5}" destId="{96EBC082-53A5-654C-BBA3-738F39A64B69}" srcOrd="3" destOrd="0" presId="urn:microsoft.com/office/officeart/2005/8/layout/radial4"/>
    <dgm:cxn modelId="{9F7D8D0A-E3C7-BC41-8ACD-8BED4874E4EB}" type="presParOf" srcId="{BED99AAE-5193-9548-B55A-B0E3B5ED53E5}" destId="{46B079CE-3079-B24E-84CA-8DC73137148E}" srcOrd="4" destOrd="0" presId="urn:microsoft.com/office/officeart/2005/8/layout/radial4"/>
    <dgm:cxn modelId="{9DFE4176-8604-C644-A714-AA8A15188783}" type="presParOf" srcId="{BED99AAE-5193-9548-B55A-B0E3B5ED53E5}" destId="{BFB8A663-2A2F-4340-BAA6-11ED64D67CBA}" srcOrd="5" destOrd="0" presId="urn:microsoft.com/office/officeart/2005/8/layout/radial4"/>
    <dgm:cxn modelId="{1AA057BB-D057-4D4E-9EC4-68BCA4B1E8B2}" type="presParOf" srcId="{BED99AAE-5193-9548-B55A-B0E3B5ED53E5}" destId="{C1EAB880-9318-0645-8C7F-C9B920115548}" srcOrd="6" destOrd="0" presId="urn:microsoft.com/office/officeart/2005/8/layout/radial4"/>
    <dgm:cxn modelId="{BE9F18B7-67D3-1541-A852-BAF97916125B}" type="presParOf" srcId="{BED99AAE-5193-9548-B55A-B0E3B5ED53E5}" destId="{6206447B-8629-AA45-9D7A-659B1740DDEA}" srcOrd="7" destOrd="0" presId="urn:microsoft.com/office/officeart/2005/8/layout/radial4"/>
    <dgm:cxn modelId="{BED9B5DB-6A1B-D943-A8F2-868989240E1A}" type="presParOf" srcId="{BED99AAE-5193-9548-B55A-B0E3B5ED53E5}" destId="{DA303FFE-8D88-AC4C-9AED-F869D9EF3E1A}" srcOrd="8" destOrd="0" presId="urn:microsoft.com/office/officeart/2005/8/layout/radial4"/>
    <dgm:cxn modelId="{92968133-E86F-F44F-A92B-CB4C6D5CC07C}" type="presParOf" srcId="{BED99AAE-5193-9548-B55A-B0E3B5ED53E5}" destId="{A510A83A-CC41-8B41-AB6E-0A7015038F3D}" srcOrd="9" destOrd="0" presId="urn:microsoft.com/office/officeart/2005/8/layout/radial4"/>
    <dgm:cxn modelId="{39DCBF45-727D-1A40-AF11-19963B0D1422}" type="presParOf" srcId="{BED99AAE-5193-9548-B55A-B0E3B5ED53E5}" destId="{5E5F2FB5-13CA-4943-9A46-F4157ED5F2B7}" srcOrd="10" destOrd="0" presId="urn:microsoft.com/office/officeart/2005/8/layout/radial4"/>
    <dgm:cxn modelId="{B814C0B7-9A10-3D41-B9D2-76382133C634}" type="presParOf" srcId="{BED99AAE-5193-9548-B55A-B0E3B5ED53E5}" destId="{1B38553C-DDB0-3548-BB9E-5F505A40F182}" srcOrd="11" destOrd="0" presId="urn:microsoft.com/office/officeart/2005/8/layout/radial4"/>
    <dgm:cxn modelId="{E5677E51-1178-6545-9CE8-303863368FBB}" type="presParOf" srcId="{BED99AAE-5193-9548-B55A-B0E3B5ED53E5}" destId="{B3ED3CFD-F192-C649-BDA9-CD2C913754F2}" srcOrd="12" destOrd="0" presId="urn:microsoft.com/office/officeart/2005/8/layout/radial4"/>
    <dgm:cxn modelId="{275C4380-910C-214E-856D-1F56C0DA7741}" type="presParOf" srcId="{BED99AAE-5193-9548-B55A-B0E3B5ED53E5}" destId="{2262E4B9-CF7C-1F4F-8C3D-6580E40E089B}" srcOrd="13" destOrd="0" presId="urn:microsoft.com/office/officeart/2005/8/layout/radial4"/>
    <dgm:cxn modelId="{5689F314-2364-CE4D-BF16-7C27B658BAC7}" type="presParOf" srcId="{BED99AAE-5193-9548-B55A-B0E3B5ED53E5}" destId="{855CD300-042F-264E-AD1D-328B0B685C8D}" srcOrd="14" destOrd="0" presId="urn:microsoft.com/office/officeart/2005/8/layout/radial4"/>
    <dgm:cxn modelId="{DDE8A160-32FD-C644-9DBC-75D0CF452D51}" type="presParOf" srcId="{BED99AAE-5193-9548-B55A-B0E3B5ED53E5}" destId="{4CF8A69F-F096-F648-9169-32563F3B0F54}" srcOrd="15" destOrd="0" presId="urn:microsoft.com/office/officeart/2005/8/layout/radial4"/>
    <dgm:cxn modelId="{013D524F-6F90-6A46-852B-CCBE66581AAE}" type="presParOf" srcId="{BED99AAE-5193-9548-B55A-B0E3B5ED53E5}" destId="{05E44E97-49B8-1241-9A39-CCED77411BCC}" srcOrd="16" destOrd="0" presId="urn:microsoft.com/office/officeart/2005/8/layout/radial4"/>
    <dgm:cxn modelId="{FF179A5A-4638-D34F-8D20-505F55BAC543}" type="presParOf" srcId="{BED99AAE-5193-9548-B55A-B0E3B5ED53E5}" destId="{42CCE51B-BB55-C44B-98D5-54D5C9C1556F}" srcOrd="17" destOrd="0" presId="urn:microsoft.com/office/officeart/2005/8/layout/radial4"/>
    <dgm:cxn modelId="{27987113-A487-654E-B177-F9968511A681}" type="presParOf" srcId="{BED99AAE-5193-9548-B55A-B0E3B5ED53E5}" destId="{CA509D57-9047-F944-934A-EC3F32395156}" srcOrd="18" destOrd="0" presId="urn:microsoft.com/office/officeart/2005/8/layout/radial4"/>
    <dgm:cxn modelId="{0B6A47B8-8BEB-E548-B020-2170121A54E8}" type="presParOf" srcId="{BED99AAE-5193-9548-B55A-B0E3B5ED53E5}" destId="{31028A9E-0ACC-EE40-B3E2-91483C42EE1B}" srcOrd="19" destOrd="0" presId="urn:microsoft.com/office/officeart/2005/8/layout/radial4"/>
    <dgm:cxn modelId="{774EBF92-D9BC-BA48-A804-5833CCBAE580}" type="presParOf" srcId="{BED99AAE-5193-9548-B55A-B0E3B5ED53E5}" destId="{200E0270-488D-554A-8505-4DF2B2258922}" srcOrd="20" destOrd="0" presId="urn:microsoft.com/office/officeart/2005/8/layout/radial4"/>
    <dgm:cxn modelId="{05E789AA-28D4-274F-A5DD-7ACB46204F59}" type="presParOf" srcId="{BED99AAE-5193-9548-B55A-B0E3B5ED53E5}" destId="{35914CCA-3143-2043-B93C-8E838D13EF05}" srcOrd="21" destOrd="0" presId="urn:microsoft.com/office/officeart/2005/8/layout/radial4"/>
    <dgm:cxn modelId="{EB78B479-A92D-B644-A79D-83EE0D7D4CF4}" type="presParOf" srcId="{BED99AAE-5193-9548-B55A-B0E3B5ED53E5}" destId="{CDDB956D-1E73-DC48-8668-554D83D7D9FC}" srcOrd="2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DC7BB3-4867-438A-9029-E3303EF45FD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799E17-6F52-47DF-B39D-703BF6ACFD34}">
      <dgm:prSet phldrT="[Text]" custT="1"/>
      <dgm:spPr/>
      <dgm:t>
        <a:bodyPr anchor="ctr"/>
        <a:lstStyle/>
        <a:p>
          <a:pPr algn="ctr"/>
          <a:r>
            <a:rPr lang="hr-HR" sz="1600" kern="1200" dirty="0" smtClean="0"/>
            <a:t>Neriješene ozbiljne nuspojave (osobito plućne nuspojave, srčane nuspojave ili hipotenziju) prethodnih kemoterapija</a:t>
          </a:r>
          <a:endParaRPr lang="en-US" sz="1600" b="0" kern="1200" dirty="0">
            <a:solidFill>
              <a:schemeClr val="tx1"/>
            </a:solidFill>
            <a:latin typeface="Arial"/>
            <a:ea typeface="+mn-ea"/>
            <a:cs typeface="+mn-cs"/>
          </a:endParaRPr>
        </a:p>
      </dgm:t>
    </dgm:pt>
    <dgm:pt modelId="{FCE6D50F-96E9-4F6A-AF38-694FD410B27A}" type="parTrans" cxnId="{A46F210F-BB81-4D42-80D5-BD2EE7AA2B90}">
      <dgm:prSet/>
      <dgm:spPr/>
      <dgm:t>
        <a:bodyPr/>
        <a:lstStyle/>
        <a:p>
          <a:pPr algn="ctr"/>
          <a:endParaRPr lang="en-US" sz="1600" b="0">
            <a:solidFill>
              <a:schemeClr val="tx1"/>
            </a:solidFill>
          </a:endParaRPr>
        </a:p>
      </dgm:t>
    </dgm:pt>
    <dgm:pt modelId="{9A7DEC50-D1BC-420C-B39E-36F21764EA67}" type="sibTrans" cxnId="{A46F210F-BB81-4D42-80D5-BD2EE7AA2B90}">
      <dgm:prSet/>
      <dgm:spPr/>
      <dgm:t>
        <a:bodyPr/>
        <a:lstStyle/>
        <a:p>
          <a:pPr algn="ctr"/>
          <a:endParaRPr lang="en-US" sz="1600" b="0">
            <a:solidFill>
              <a:schemeClr val="tx1"/>
            </a:solidFill>
          </a:endParaRPr>
        </a:p>
      </dgm:t>
    </dgm:pt>
    <dgm:pt modelId="{9885848E-4E44-8644-B940-3DC4D738C6BA}">
      <dgm:prSet phldrT="[Text]" custT="1"/>
      <dgm:spPr/>
      <dgm:t>
        <a:bodyPr anchor="ctr"/>
        <a:lstStyle/>
        <a:p>
          <a:pPr algn="ctr">
            <a:buClrTx/>
            <a:buFont typeface="Arial" panose="020B0604020202020204" pitchFamily="34" charset="0"/>
            <a:buNone/>
          </a:pPr>
          <a:r>
            <a:rPr lang="hr-HR" sz="1600" b="0" kern="1200" dirty="0" smtClean="0">
              <a:solidFill>
                <a:schemeClr val="tx1"/>
              </a:solidFill>
              <a:latin typeface="Arial"/>
              <a:ea typeface="+mn-ea"/>
              <a:cs typeface="+mn-cs"/>
            </a:rPr>
            <a:t>Aktivnu</a:t>
          </a:r>
          <a:r>
            <a:rPr lang="en-US" sz="1600" b="0" kern="1200" dirty="0" smtClean="0">
              <a:solidFill>
                <a:schemeClr val="tx1"/>
              </a:solidFill>
              <a:latin typeface="Arial"/>
              <a:ea typeface="+mn-ea"/>
              <a:cs typeface="+mn-cs"/>
            </a:rPr>
            <a:t> </a:t>
          </a:r>
          <a:r>
            <a:rPr lang="en-US" sz="1600" b="0" kern="1200" dirty="0" err="1" smtClean="0">
              <a:solidFill>
                <a:schemeClr val="tx1"/>
              </a:solidFill>
              <a:latin typeface="Arial"/>
              <a:ea typeface="+mn-ea"/>
              <a:cs typeface="+mn-cs"/>
            </a:rPr>
            <a:t>nekontroliranu</a:t>
          </a:r>
          <a:r>
            <a:rPr lang="en-US" sz="1600" b="0" kern="1200" dirty="0" smtClean="0">
              <a:solidFill>
                <a:schemeClr val="tx1"/>
              </a:solidFill>
              <a:latin typeface="Arial"/>
              <a:ea typeface="+mn-ea"/>
              <a:cs typeface="+mn-cs"/>
            </a:rPr>
            <a:t> </a:t>
          </a:r>
          <a:r>
            <a:rPr lang="en-US" sz="1600" b="0" kern="1200" dirty="0" err="1" smtClean="0">
              <a:solidFill>
                <a:schemeClr val="tx1"/>
              </a:solidFill>
              <a:latin typeface="Arial"/>
              <a:ea typeface="+mn-ea"/>
              <a:cs typeface="+mn-cs"/>
            </a:rPr>
            <a:t>infekciju</a:t>
          </a:r>
          <a:r>
            <a:rPr lang="en-US" sz="1600" b="0" kern="1200" dirty="0" smtClean="0">
              <a:solidFill>
                <a:schemeClr val="tx1"/>
              </a:solidFill>
              <a:latin typeface="Arial"/>
              <a:ea typeface="+mn-ea"/>
              <a:cs typeface="+mn-cs"/>
            </a:rPr>
            <a:t> </a:t>
          </a:r>
          <a:endParaRPr lang="en-US" sz="1600" b="0" kern="1200" dirty="0">
            <a:solidFill>
              <a:schemeClr val="tx1"/>
            </a:solidFill>
            <a:latin typeface="Arial"/>
            <a:ea typeface="+mn-ea"/>
            <a:cs typeface="+mn-cs"/>
          </a:endParaRPr>
        </a:p>
      </dgm:t>
    </dgm:pt>
    <dgm:pt modelId="{C3756862-2A5E-CE4B-9A7D-1468EF788648}" type="parTrans" cxnId="{37CFAE8D-9D3C-C141-B69F-3A08F61FCDC9}">
      <dgm:prSet/>
      <dgm:spPr/>
      <dgm:t>
        <a:bodyPr/>
        <a:lstStyle/>
        <a:p>
          <a:pPr algn="ctr"/>
          <a:endParaRPr lang="en-US" b="0">
            <a:solidFill>
              <a:schemeClr val="tx1"/>
            </a:solidFill>
          </a:endParaRPr>
        </a:p>
      </dgm:t>
    </dgm:pt>
    <dgm:pt modelId="{6E23011A-6C7A-754E-A107-3F4BA0C0C8AE}" type="sibTrans" cxnId="{37CFAE8D-9D3C-C141-B69F-3A08F61FCDC9}">
      <dgm:prSet/>
      <dgm:spPr/>
      <dgm:t>
        <a:bodyPr/>
        <a:lstStyle/>
        <a:p>
          <a:pPr algn="ctr"/>
          <a:endParaRPr lang="en-US" b="0">
            <a:solidFill>
              <a:schemeClr val="tx1"/>
            </a:solidFill>
          </a:endParaRPr>
        </a:p>
      </dgm:t>
    </dgm:pt>
    <dgm:pt modelId="{43D17C6C-0D8E-DB48-BD09-4F052C7DB86D}">
      <dgm:prSet phldrT="[Text]" custT="1"/>
      <dgm:spPr/>
      <dgm:t>
        <a:bodyPr anchor="ctr"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Font typeface="Arial" panose="020B0604020202020204" pitchFamily="34" charset="0"/>
            <a:buNone/>
          </a:pPr>
          <a:r>
            <a:rPr lang="hr-HR" sz="1600" kern="1200" dirty="0" smtClean="0"/>
            <a:t>Aktivnu reakciju presatka protiv primatelja (engl. </a:t>
          </a:r>
          <a:r>
            <a:rPr lang="hr-HR" sz="1600" i="1" kern="1200" dirty="0" smtClean="0"/>
            <a:t>graft‑versus‑host disease,</a:t>
          </a:r>
          <a:r>
            <a:rPr lang="hr-HR" sz="1600" kern="1200" dirty="0" smtClean="0"/>
            <a:t> GVHD)</a:t>
          </a:r>
          <a:endParaRPr lang="en-US" sz="1600" b="0" kern="1200" dirty="0">
            <a:solidFill>
              <a:schemeClr val="tx1"/>
            </a:solidFill>
            <a:latin typeface="Arial"/>
            <a:ea typeface="+mn-ea"/>
            <a:cs typeface="+mn-cs"/>
          </a:endParaRPr>
        </a:p>
      </dgm:t>
    </dgm:pt>
    <dgm:pt modelId="{E7A9E0CB-8CDF-D142-A545-89184C573192}" type="parTrans" cxnId="{44EC6249-633C-194E-A050-270F3DE3E6BF}">
      <dgm:prSet/>
      <dgm:spPr/>
      <dgm:t>
        <a:bodyPr/>
        <a:lstStyle/>
        <a:p>
          <a:pPr algn="ctr"/>
          <a:endParaRPr lang="en-US" b="0">
            <a:solidFill>
              <a:schemeClr val="tx1"/>
            </a:solidFill>
          </a:endParaRPr>
        </a:p>
      </dgm:t>
    </dgm:pt>
    <dgm:pt modelId="{3FA34684-65B4-8643-8901-02666F676D92}" type="sibTrans" cxnId="{44EC6249-633C-194E-A050-270F3DE3E6BF}">
      <dgm:prSet/>
      <dgm:spPr/>
      <dgm:t>
        <a:bodyPr/>
        <a:lstStyle/>
        <a:p>
          <a:pPr algn="ctr"/>
          <a:endParaRPr lang="en-US" b="0">
            <a:solidFill>
              <a:schemeClr val="tx1"/>
            </a:solidFill>
          </a:endParaRPr>
        </a:p>
      </dgm:t>
    </dgm:pt>
    <dgm:pt modelId="{D6A7D2E8-7536-CF42-B789-B9599DFD45BD}">
      <dgm:prSet custT="1"/>
      <dgm:spPr/>
      <dgm:t>
        <a:bodyPr anchor="ctr"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Font typeface="Arial" panose="020B0604020202020204" pitchFamily="34" charset="0"/>
            <a:buNone/>
          </a:pPr>
          <a:r>
            <a:rPr lang="hr-HR" sz="1600" kern="1200" dirty="0" smtClean="0"/>
            <a:t>Značajno kliničko pogoršanje tumorskog opterećenja kod leukemije ili limfoma nakon kemoterapije za limfocitnu depleciju</a:t>
          </a:r>
          <a:endParaRPr lang="en-GB" sz="1600" b="0" kern="1200" dirty="0">
            <a:solidFill>
              <a:schemeClr val="tx1"/>
            </a:solidFill>
            <a:latin typeface="Arial"/>
            <a:ea typeface="+mn-ea"/>
            <a:cs typeface="+mn-cs"/>
          </a:endParaRPr>
        </a:p>
      </dgm:t>
    </dgm:pt>
    <dgm:pt modelId="{FB62CFB6-63BE-7D40-875C-819A18AB10EA}" type="parTrans" cxnId="{42B9D643-DBC9-3742-A3C0-88D5D683D482}">
      <dgm:prSet/>
      <dgm:spPr/>
      <dgm:t>
        <a:bodyPr/>
        <a:lstStyle/>
        <a:p>
          <a:pPr algn="ctr"/>
          <a:endParaRPr lang="en-US" b="0">
            <a:solidFill>
              <a:schemeClr val="tx1"/>
            </a:solidFill>
          </a:endParaRPr>
        </a:p>
      </dgm:t>
    </dgm:pt>
    <dgm:pt modelId="{6C4EA296-0E2A-5649-8B1F-CFA5EBBC5DED}" type="sibTrans" cxnId="{42B9D643-DBC9-3742-A3C0-88D5D683D482}">
      <dgm:prSet/>
      <dgm:spPr/>
      <dgm:t>
        <a:bodyPr/>
        <a:lstStyle/>
        <a:p>
          <a:pPr algn="ctr"/>
          <a:endParaRPr lang="en-US" b="0">
            <a:solidFill>
              <a:schemeClr val="tx1"/>
            </a:solidFill>
          </a:endParaRPr>
        </a:p>
      </dgm:t>
    </dgm:pt>
    <dgm:pt modelId="{68EBAAFA-CF08-1D48-9C81-F4F6663DAABE}" type="pres">
      <dgm:prSet presAssocID="{3CDC7BB3-4867-438A-9029-E3303EF45FD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CE21E07-B753-234B-9479-02E0FA0962C6}" type="pres">
      <dgm:prSet presAssocID="{42799E17-6F52-47DF-B39D-703BF6ACFD34}" presName="thickLine" presStyleLbl="alignNode1" presStyleIdx="0" presStyleCnt="4"/>
      <dgm:spPr/>
    </dgm:pt>
    <dgm:pt modelId="{C939E989-47CF-E04F-A7E2-D5B8BC80F9CC}" type="pres">
      <dgm:prSet presAssocID="{42799E17-6F52-47DF-B39D-703BF6ACFD34}" presName="horz1" presStyleCnt="0"/>
      <dgm:spPr/>
    </dgm:pt>
    <dgm:pt modelId="{7510D3E9-79FC-9C4E-9B7D-DBA3C42DB0A4}" type="pres">
      <dgm:prSet presAssocID="{42799E17-6F52-47DF-B39D-703BF6ACFD34}" presName="tx1" presStyleLbl="revTx" presStyleIdx="0" presStyleCnt="4"/>
      <dgm:spPr/>
      <dgm:t>
        <a:bodyPr/>
        <a:lstStyle/>
        <a:p>
          <a:endParaRPr lang="en-US"/>
        </a:p>
      </dgm:t>
    </dgm:pt>
    <dgm:pt modelId="{51F347D0-DD1C-4D45-BADA-5BBD1ACC65EB}" type="pres">
      <dgm:prSet presAssocID="{42799E17-6F52-47DF-B39D-703BF6ACFD34}" presName="vert1" presStyleCnt="0"/>
      <dgm:spPr/>
    </dgm:pt>
    <dgm:pt modelId="{106180E6-8A96-1E49-A6DD-8FB0114A6050}" type="pres">
      <dgm:prSet presAssocID="{9885848E-4E44-8644-B940-3DC4D738C6BA}" presName="thickLine" presStyleLbl="alignNode1" presStyleIdx="1" presStyleCnt="4"/>
      <dgm:spPr/>
    </dgm:pt>
    <dgm:pt modelId="{901F6F7F-536D-514D-BACF-2FAE07D82211}" type="pres">
      <dgm:prSet presAssocID="{9885848E-4E44-8644-B940-3DC4D738C6BA}" presName="horz1" presStyleCnt="0"/>
      <dgm:spPr/>
    </dgm:pt>
    <dgm:pt modelId="{F8B8B47C-47C5-5E40-994D-DEF4667315BE}" type="pres">
      <dgm:prSet presAssocID="{9885848E-4E44-8644-B940-3DC4D738C6BA}" presName="tx1" presStyleLbl="revTx" presStyleIdx="1" presStyleCnt="4"/>
      <dgm:spPr/>
      <dgm:t>
        <a:bodyPr/>
        <a:lstStyle/>
        <a:p>
          <a:endParaRPr lang="en-US"/>
        </a:p>
      </dgm:t>
    </dgm:pt>
    <dgm:pt modelId="{B21C798F-F9D6-8F4E-831C-4651656B9432}" type="pres">
      <dgm:prSet presAssocID="{9885848E-4E44-8644-B940-3DC4D738C6BA}" presName="vert1" presStyleCnt="0"/>
      <dgm:spPr/>
    </dgm:pt>
    <dgm:pt modelId="{07F752BE-F11A-5F41-BB0B-A82CFB4B3A1D}" type="pres">
      <dgm:prSet presAssocID="{43D17C6C-0D8E-DB48-BD09-4F052C7DB86D}" presName="thickLine" presStyleLbl="alignNode1" presStyleIdx="2" presStyleCnt="4"/>
      <dgm:spPr/>
    </dgm:pt>
    <dgm:pt modelId="{16F61138-24B8-1F4E-9F8F-574CE09A055E}" type="pres">
      <dgm:prSet presAssocID="{43D17C6C-0D8E-DB48-BD09-4F052C7DB86D}" presName="horz1" presStyleCnt="0"/>
      <dgm:spPr/>
    </dgm:pt>
    <dgm:pt modelId="{8BC9A2E7-048B-9E42-BA2E-947EEBA78661}" type="pres">
      <dgm:prSet presAssocID="{43D17C6C-0D8E-DB48-BD09-4F052C7DB86D}" presName="tx1" presStyleLbl="revTx" presStyleIdx="2" presStyleCnt="4"/>
      <dgm:spPr/>
      <dgm:t>
        <a:bodyPr/>
        <a:lstStyle/>
        <a:p>
          <a:endParaRPr lang="en-US"/>
        </a:p>
      </dgm:t>
    </dgm:pt>
    <dgm:pt modelId="{B2EFD9EC-0C6D-4A42-98B0-378E815C683E}" type="pres">
      <dgm:prSet presAssocID="{43D17C6C-0D8E-DB48-BD09-4F052C7DB86D}" presName="vert1" presStyleCnt="0"/>
      <dgm:spPr/>
    </dgm:pt>
    <dgm:pt modelId="{86CC45A9-9D48-4D41-8EA3-64B1E0214827}" type="pres">
      <dgm:prSet presAssocID="{D6A7D2E8-7536-CF42-B789-B9599DFD45BD}" presName="thickLine" presStyleLbl="alignNode1" presStyleIdx="3" presStyleCnt="4"/>
      <dgm:spPr/>
    </dgm:pt>
    <dgm:pt modelId="{ED6ACFB3-18E2-674C-870D-85AD790D2DBC}" type="pres">
      <dgm:prSet presAssocID="{D6A7D2E8-7536-CF42-B789-B9599DFD45BD}" presName="horz1" presStyleCnt="0"/>
      <dgm:spPr/>
    </dgm:pt>
    <dgm:pt modelId="{4F845032-6D9D-D345-9C6F-D00DDC7900A2}" type="pres">
      <dgm:prSet presAssocID="{D6A7D2E8-7536-CF42-B789-B9599DFD45BD}" presName="tx1" presStyleLbl="revTx" presStyleIdx="3" presStyleCnt="4"/>
      <dgm:spPr/>
      <dgm:t>
        <a:bodyPr/>
        <a:lstStyle/>
        <a:p>
          <a:endParaRPr lang="en-US"/>
        </a:p>
      </dgm:t>
    </dgm:pt>
    <dgm:pt modelId="{9D4A1BEA-A894-4D44-B762-4EFD27AC28F0}" type="pres">
      <dgm:prSet presAssocID="{D6A7D2E8-7536-CF42-B789-B9599DFD45BD}" presName="vert1" presStyleCnt="0"/>
      <dgm:spPr/>
    </dgm:pt>
  </dgm:ptLst>
  <dgm:cxnLst>
    <dgm:cxn modelId="{9A71B9D0-4990-E047-8662-A6A1CF3D8C6A}" type="presOf" srcId="{D6A7D2E8-7536-CF42-B789-B9599DFD45BD}" destId="{4F845032-6D9D-D345-9C6F-D00DDC7900A2}" srcOrd="0" destOrd="0" presId="urn:microsoft.com/office/officeart/2008/layout/LinedList"/>
    <dgm:cxn modelId="{3836635C-7AA5-B145-B2E7-0BAEC5E1E8E5}" type="presOf" srcId="{9885848E-4E44-8644-B940-3DC4D738C6BA}" destId="{F8B8B47C-47C5-5E40-994D-DEF4667315BE}" srcOrd="0" destOrd="0" presId="urn:microsoft.com/office/officeart/2008/layout/LinedList"/>
    <dgm:cxn modelId="{37CFAE8D-9D3C-C141-B69F-3A08F61FCDC9}" srcId="{3CDC7BB3-4867-438A-9029-E3303EF45FDF}" destId="{9885848E-4E44-8644-B940-3DC4D738C6BA}" srcOrd="1" destOrd="0" parTransId="{C3756862-2A5E-CE4B-9A7D-1468EF788648}" sibTransId="{6E23011A-6C7A-754E-A107-3F4BA0C0C8AE}"/>
    <dgm:cxn modelId="{44EC6249-633C-194E-A050-270F3DE3E6BF}" srcId="{3CDC7BB3-4867-438A-9029-E3303EF45FDF}" destId="{43D17C6C-0D8E-DB48-BD09-4F052C7DB86D}" srcOrd="2" destOrd="0" parTransId="{E7A9E0CB-8CDF-D142-A545-89184C573192}" sibTransId="{3FA34684-65B4-8643-8901-02666F676D92}"/>
    <dgm:cxn modelId="{853515B8-1581-8A47-9812-E9561D984F28}" type="presOf" srcId="{42799E17-6F52-47DF-B39D-703BF6ACFD34}" destId="{7510D3E9-79FC-9C4E-9B7D-DBA3C42DB0A4}" srcOrd="0" destOrd="0" presId="urn:microsoft.com/office/officeart/2008/layout/LinedList"/>
    <dgm:cxn modelId="{42B9D643-DBC9-3742-A3C0-88D5D683D482}" srcId="{3CDC7BB3-4867-438A-9029-E3303EF45FDF}" destId="{D6A7D2E8-7536-CF42-B789-B9599DFD45BD}" srcOrd="3" destOrd="0" parTransId="{FB62CFB6-63BE-7D40-875C-819A18AB10EA}" sibTransId="{6C4EA296-0E2A-5649-8B1F-CFA5EBBC5DED}"/>
    <dgm:cxn modelId="{A46F210F-BB81-4D42-80D5-BD2EE7AA2B90}" srcId="{3CDC7BB3-4867-438A-9029-E3303EF45FDF}" destId="{42799E17-6F52-47DF-B39D-703BF6ACFD34}" srcOrd="0" destOrd="0" parTransId="{FCE6D50F-96E9-4F6A-AF38-694FD410B27A}" sibTransId="{9A7DEC50-D1BC-420C-B39E-36F21764EA67}"/>
    <dgm:cxn modelId="{DC04B92A-6DE4-C841-9244-9B06FD14E3B8}" type="presOf" srcId="{3CDC7BB3-4867-438A-9029-E3303EF45FDF}" destId="{68EBAAFA-CF08-1D48-9C81-F4F6663DAABE}" srcOrd="0" destOrd="0" presId="urn:microsoft.com/office/officeart/2008/layout/LinedList"/>
    <dgm:cxn modelId="{EC85173F-BD75-7E42-97D7-CDD9C544522E}" type="presOf" srcId="{43D17C6C-0D8E-DB48-BD09-4F052C7DB86D}" destId="{8BC9A2E7-048B-9E42-BA2E-947EEBA78661}" srcOrd="0" destOrd="0" presId="urn:microsoft.com/office/officeart/2008/layout/LinedList"/>
    <dgm:cxn modelId="{600CA18A-BD91-3641-8324-42A84DEAE035}" type="presParOf" srcId="{68EBAAFA-CF08-1D48-9C81-F4F6663DAABE}" destId="{CCE21E07-B753-234B-9479-02E0FA0962C6}" srcOrd="0" destOrd="0" presId="urn:microsoft.com/office/officeart/2008/layout/LinedList"/>
    <dgm:cxn modelId="{F35D5AEA-A3E7-864A-9A3A-0966567BBA35}" type="presParOf" srcId="{68EBAAFA-CF08-1D48-9C81-F4F6663DAABE}" destId="{C939E989-47CF-E04F-A7E2-D5B8BC80F9CC}" srcOrd="1" destOrd="0" presId="urn:microsoft.com/office/officeart/2008/layout/LinedList"/>
    <dgm:cxn modelId="{5F9B0EB4-8931-EB4D-BAD3-F3F87FAB5F6A}" type="presParOf" srcId="{C939E989-47CF-E04F-A7E2-D5B8BC80F9CC}" destId="{7510D3E9-79FC-9C4E-9B7D-DBA3C42DB0A4}" srcOrd="0" destOrd="0" presId="urn:microsoft.com/office/officeart/2008/layout/LinedList"/>
    <dgm:cxn modelId="{A6AF3BA2-E71C-A34D-B363-5D877E75482F}" type="presParOf" srcId="{C939E989-47CF-E04F-A7E2-D5B8BC80F9CC}" destId="{51F347D0-DD1C-4D45-BADA-5BBD1ACC65EB}" srcOrd="1" destOrd="0" presId="urn:microsoft.com/office/officeart/2008/layout/LinedList"/>
    <dgm:cxn modelId="{35316429-9DF4-1B45-A6DF-9E9024A2B231}" type="presParOf" srcId="{68EBAAFA-CF08-1D48-9C81-F4F6663DAABE}" destId="{106180E6-8A96-1E49-A6DD-8FB0114A6050}" srcOrd="2" destOrd="0" presId="urn:microsoft.com/office/officeart/2008/layout/LinedList"/>
    <dgm:cxn modelId="{B69440A1-0A93-0145-A046-454F5159AE7D}" type="presParOf" srcId="{68EBAAFA-CF08-1D48-9C81-F4F6663DAABE}" destId="{901F6F7F-536D-514D-BACF-2FAE07D82211}" srcOrd="3" destOrd="0" presId="urn:microsoft.com/office/officeart/2008/layout/LinedList"/>
    <dgm:cxn modelId="{E9BB9EB7-6C2A-9D49-8A4A-4135A909D585}" type="presParOf" srcId="{901F6F7F-536D-514D-BACF-2FAE07D82211}" destId="{F8B8B47C-47C5-5E40-994D-DEF4667315BE}" srcOrd="0" destOrd="0" presId="urn:microsoft.com/office/officeart/2008/layout/LinedList"/>
    <dgm:cxn modelId="{6C995CA4-5AA3-9246-9422-F21A53F607E8}" type="presParOf" srcId="{901F6F7F-536D-514D-BACF-2FAE07D82211}" destId="{B21C798F-F9D6-8F4E-831C-4651656B9432}" srcOrd="1" destOrd="0" presId="urn:microsoft.com/office/officeart/2008/layout/LinedList"/>
    <dgm:cxn modelId="{F55D01AD-732A-A04C-B823-8B7C25DC10CA}" type="presParOf" srcId="{68EBAAFA-CF08-1D48-9C81-F4F6663DAABE}" destId="{07F752BE-F11A-5F41-BB0B-A82CFB4B3A1D}" srcOrd="4" destOrd="0" presId="urn:microsoft.com/office/officeart/2008/layout/LinedList"/>
    <dgm:cxn modelId="{8D16286E-4B53-E646-8B1F-69AFBE2D35DD}" type="presParOf" srcId="{68EBAAFA-CF08-1D48-9C81-F4F6663DAABE}" destId="{16F61138-24B8-1F4E-9F8F-574CE09A055E}" srcOrd="5" destOrd="0" presId="urn:microsoft.com/office/officeart/2008/layout/LinedList"/>
    <dgm:cxn modelId="{845C5999-B1E0-CB4B-BFCE-240B43126ADC}" type="presParOf" srcId="{16F61138-24B8-1F4E-9F8F-574CE09A055E}" destId="{8BC9A2E7-048B-9E42-BA2E-947EEBA78661}" srcOrd="0" destOrd="0" presId="urn:microsoft.com/office/officeart/2008/layout/LinedList"/>
    <dgm:cxn modelId="{B67F10CE-C73E-BD47-982F-5832849E044A}" type="presParOf" srcId="{16F61138-24B8-1F4E-9F8F-574CE09A055E}" destId="{B2EFD9EC-0C6D-4A42-98B0-378E815C683E}" srcOrd="1" destOrd="0" presId="urn:microsoft.com/office/officeart/2008/layout/LinedList"/>
    <dgm:cxn modelId="{19A2F8F2-C788-6845-A947-A90D420282D1}" type="presParOf" srcId="{68EBAAFA-CF08-1D48-9C81-F4F6663DAABE}" destId="{86CC45A9-9D48-4D41-8EA3-64B1E0214827}" srcOrd="6" destOrd="0" presId="urn:microsoft.com/office/officeart/2008/layout/LinedList"/>
    <dgm:cxn modelId="{0D9E793A-5FC7-1D48-8F14-3B2D97E7699A}" type="presParOf" srcId="{68EBAAFA-CF08-1D48-9C81-F4F6663DAABE}" destId="{ED6ACFB3-18E2-674C-870D-85AD790D2DBC}" srcOrd="7" destOrd="0" presId="urn:microsoft.com/office/officeart/2008/layout/LinedList"/>
    <dgm:cxn modelId="{3DE9B4BF-5CF8-BB44-9056-49FC4F0497D0}" type="presParOf" srcId="{ED6ACFB3-18E2-674C-870D-85AD790D2DBC}" destId="{4F845032-6D9D-D345-9C6F-D00DDC7900A2}" srcOrd="0" destOrd="0" presId="urn:microsoft.com/office/officeart/2008/layout/LinedList"/>
    <dgm:cxn modelId="{44D5187F-02E8-BC47-AE2C-993C16FAEC7A}" type="presParOf" srcId="{ED6ACFB3-18E2-674C-870D-85AD790D2DBC}" destId="{9D4A1BEA-A894-4D44-B762-4EFD27AC28F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D8ED87-1C7D-BE4A-9358-F92E723BCB86}">
      <dsp:nvSpPr>
        <dsp:cNvPr id="0" name=""/>
        <dsp:cNvSpPr/>
      </dsp:nvSpPr>
      <dsp:spPr>
        <a:xfrm>
          <a:off x="3256186" y="2334796"/>
          <a:ext cx="920062" cy="9200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sq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CRS</a:t>
          </a:r>
          <a:endParaRPr lang="en-US" sz="1800" kern="1200" dirty="0"/>
        </a:p>
      </dsp:txBody>
      <dsp:txXfrm>
        <a:off x="3390926" y="2469536"/>
        <a:ext cx="650582" cy="650582"/>
      </dsp:txXfrm>
    </dsp:sp>
    <dsp:sp modelId="{90E75058-E4D4-154C-B3A3-9F131F781679}">
      <dsp:nvSpPr>
        <dsp:cNvPr id="0" name=""/>
        <dsp:cNvSpPr/>
      </dsp:nvSpPr>
      <dsp:spPr>
        <a:xfrm rot="10800000">
          <a:off x="945280" y="2663718"/>
          <a:ext cx="2183806" cy="26221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6E7BB66-E4AF-B945-866B-90CF863D9D51}">
      <dsp:nvSpPr>
        <dsp:cNvPr id="0" name=""/>
        <dsp:cNvSpPr/>
      </dsp:nvSpPr>
      <dsp:spPr>
        <a:xfrm>
          <a:off x="542118" y="2537210"/>
          <a:ext cx="806323" cy="5152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sq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kern="1200" dirty="0" smtClean="0"/>
            <a:t>visoka temperatura</a:t>
          </a:r>
          <a:endParaRPr lang="en-US" sz="1000" kern="1200" dirty="0"/>
        </a:p>
      </dsp:txBody>
      <dsp:txXfrm>
        <a:off x="557209" y="2552301"/>
        <a:ext cx="776141" cy="485052"/>
      </dsp:txXfrm>
    </dsp:sp>
    <dsp:sp modelId="{96EBC082-53A5-654C-BBA3-738F39A64B69}">
      <dsp:nvSpPr>
        <dsp:cNvPr id="0" name=""/>
        <dsp:cNvSpPr/>
      </dsp:nvSpPr>
      <dsp:spPr>
        <a:xfrm rot="11523423">
          <a:off x="1060623" y="2321722"/>
          <a:ext cx="2108938" cy="26221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6B079CE-3079-B24E-84CA-8DC73137148E}">
      <dsp:nvSpPr>
        <dsp:cNvPr id="0" name=""/>
        <dsp:cNvSpPr/>
      </dsp:nvSpPr>
      <dsp:spPr>
        <a:xfrm>
          <a:off x="480380" y="1974950"/>
          <a:ext cx="1207008" cy="5152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sq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kern="1200" dirty="0" smtClean="0">
              <a:solidFill>
                <a:schemeClr val="tx1"/>
              </a:solidFill>
            </a:rPr>
            <a:t>ukočenost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495471" y="1990041"/>
        <a:ext cx="1176826" cy="485052"/>
      </dsp:txXfrm>
    </dsp:sp>
    <dsp:sp modelId="{BFB8A663-2A2F-4340-BAA6-11ED64D67CBA}">
      <dsp:nvSpPr>
        <dsp:cNvPr id="0" name=""/>
        <dsp:cNvSpPr/>
      </dsp:nvSpPr>
      <dsp:spPr>
        <a:xfrm rot="12440991">
          <a:off x="1329556" y="1942960"/>
          <a:ext cx="1986387" cy="26221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1EAB880-9318-0645-8C7F-C9B920115548}">
      <dsp:nvSpPr>
        <dsp:cNvPr id="0" name=""/>
        <dsp:cNvSpPr/>
      </dsp:nvSpPr>
      <dsp:spPr>
        <a:xfrm>
          <a:off x="888584" y="1360156"/>
          <a:ext cx="1103987" cy="5152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sq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kern="1200" dirty="0" smtClean="0"/>
            <a:t>mij</a:t>
          </a:r>
          <a:r>
            <a:rPr lang="en-US" sz="1000" kern="1200" dirty="0" err="1" smtClean="0"/>
            <a:t>algia</a:t>
          </a:r>
          <a:r>
            <a:rPr lang="en-US" sz="1000" kern="1200" dirty="0"/>
            <a:t>, </a:t>
          </a:r>
          <a:r>
            <a:rPr lang="en-US" sz="1000" kern="1200" dirty="0" err="1" smtClean="0"/>
            <a:t>artralgi</a:t>
          </a:r>
          <a:r>
            <a:rPr lang="hr-HR" sz="1000" kern="1200" dirty="0" smtClean="0"/>
            <a:t>j</a:t>
          </a:r>
          <a:r>
            <a:rPr lang="en-US" sz="1000" kern="1200" dirty="0" smtClean="0"/>
            <a:t>a</a:t>
          </a:r>
          <a:endParaRPr lang="en-US" sz="1000" kern="1200" dirty="0"/>
        </a:p>
      </dsp:txBody>
      <dsp:txXfrm>
        <a:off x="903675" y="1375247"/>
        <a:ext cx="1073805" cy="485052"/>
      </dsp:txXfrm>
    </dsp:sp>
    <dsp:sp modelId="{6206447B-8629-AA45-9D7A-659B1740DDEA}">
      <dsp:nvSpPr>
        <dsp:cNvPr id="0" name=""/>
        <dsp:cNvSpPr/>
      </dsp:nvSpPr>
      <dsp:spPr>
        <a:xfrm rot="13475749">
          <a:off x="1452077" y="1495070"/>
          <a:ext cx="2157771" cy="26221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A303FFE-8D88-AC4C-9AED-F869D9EF3E1A}">
      <dsp:nvSpPr>
        <dsp:cNvPr id="0" name=""/>
        <dsp:cNvSpPr/>
      </dsp:nvSpPr>
      <dsp:spPr>
        <a:xfrm>
          <a:off x="1023045" y="525437"/>
          <a:ext cx="1479336" cy="6865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sq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kern="1200" dirty="0" smtClean="0"/>
            <a:t>mučnina, povraćanje, proljev, anoreksija</a:t>
          </a:r>
          <a:endParaRPr lang="en-US" sz="1000" kern="1200" dirty="0"/>
        </a:p>
      </dsp:txBody>
      <dsp:txXfrm>
        <a:off x="1043152" y="545544"/>
        <a:ext cx="1439122" cy="646295"/>
      </dsp:txXfrm>
    </dsp:sp>
    <dsp:sp modelId="{A510A83A-CC41-8B41-AB6E-0A7015038F3D}">
      <dsp:nvSpPr>
        <dsp:cNvPr id="0" name=""/>
        <dsp:cNvSpPr/>
      </dsp:nvSpPr>
      <dsp:spPr>
        <a:xfrm rot="15019334">
          <a:off x="2194568" y="1186363"/>
          <a:ext cx="1986651" cy="26221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E5F2FB5-13CA-4943-9A46-F4157ED5F2B7}">
      <dsp:nvSpPr>
        <dsp:cNvPr id="0" name=""/>
        <dsp:cNvSpPr/>
      </dsp:nvSpPr>
      <dsp:spPr>
        <a:xfrm>
          <a:off x="2531390" y="124537"/>
          <a:ext cx="644043" cy="5152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sq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kern="1200" dirty="0" smtClean="0"/>
            <a:t>osip</a:t>
          </a:r>
          <a:endParaRPr lang="en-US" sz="1000" kern="1200" dirty="0"/>
        </a:p>
      </dsp:txBody>
      <dsp:txXfrm>
        <a:off x="2546481" y="139628"/>
        <a:ext cx="613861" cy="485052"/>
      </dsp:txXfrm>
    </dsp:sp>
    <dsp:sp modelId="{1B38553C-DDB0-3548-BB9E-5F505A40F182}">
      <dsp:nvSpPr>
        <dsp:cNvPr id="0" name=""/>
        <dsp:cNvSpPr/>
      </dsp:nvSpPr>
      <dsp:spPr>
        <a:xfrm rot="16144527">
          <a:off x="2765604" y="1169534"/>
          <a:ext cx="1853001" cy="26221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3ED3CFD-F192-C649-BDA9-CD2C913754F2}">
      <dsp:nvSpPr>
        <dsp:cNvPr id="0" name=""/>
        <dsp:cNvSpPr/>
      </dsp:nvSpPr>
      <dsp:spPr>
        <a:xfrm>
          <a:off x="3244679" y="116646"/>
          <a:ext cx="864950" cy="5152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sq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kern="1200" dirty="0" smtClean="0"/>
            <a:t>umor</a:t>
          </a:r>
          <a:endParaRPr lang="en-US" sz="1000" kern="1200" dirty="0"/>
        </a:p>
      </dsp:txBody>
      <dsp:txXfrm>
        <a:off x="3259770" y="131737"/>
        <a:ext cx="834768" cy="485052"/>
      </dsp:txXfrm>
    </dsp:sp>
    <dsp:sp modelId="{2262E4B9-CF7C-1F4F-8C3D-6580E40E089B}">
      <dsp:nvSpPr>
        <dsp:cNvPr id="0" name=""/>
        <dsp:cNvSpPr/>
      </dsp:nvSpPr>
      <dsp:spPr>
        <a:xfrm rot="17580623">
          <a:off x="3290984" y="1187662"/>
          <a:ext cx="2051738" cy="26221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55CD300-042F-264E-AD1D-328B0B685C8D}">
      <dsp:nvSpPr>
        <dsp:cNvPr id="0" name=""/>
        <dsp:cNvSpPr/>
      </dsp:nvSpPr>
      <dsp:spPr>
        <a:xfrm>
          <a:off x="4165842" y="115379"/>
          <a:ext cx="1157797" cy="5152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sq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kern="1200" dirty="0" smtClean="0"/>
            <a:t>pojačano znojenje</a:t>
          </a:r>
          <a:r>
            <a:rPr lang="en-US" sz="1000" kern="1200" dirty="0" smtClean="0"/>
            <a:t> </a:t>
          </a:r>
          <a:endParaRPr lang="en-US" sz="1000" kern="1200" dirty="0"/>
        </a:p>
      </dsp:txBody>
      <dsp:txXfrm>
        <a:off x="4180933" y="130470"/>
        <a:ext cx="1127615" cy="485052"/>
      </dsp:txXfrm>
    </dsp:sp>
    <dsp:sp modelId="{4CF8A69F-F096-F648-9169-32563F3B0F54}">
      <dsp:nvSpPr>
        <dsp:cNvPr id="0" name=""/>
        <dsp:cNvSpPr/>
      </dsp:nvSpPr>
      <dsp:spPr>
        <a:xfrm rot="19065790">
          <a:off x="3849795" y="1458797"/>
          <a:ext cx="2387098" cy="26221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5E44E97-49B8-1241-9A39-CCED77411BCC}">
      <dsp:nvSpPr>
        <dsp:cNvPr id="0" name=""/>
        <dsp:cNvSpPr/>
      </dsp:nvSpPr>
      <dsp:spPr>
        <a:xfrm>
          <a:off x="5392858" y="529989"/>
          <a:ext cx="1068313" cy="5152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sq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kern="1200" dirty="0" err="1" smtClean="0"/>
            <a:t>glvobolja</a:t>
          </a:r>
          <a:endParaRPr lang="en-US" sz="1000" kern="1200" dirty="0"/>
        </a:p>
      </dsp:txBody>
      <dsp:txXfrm>
        <a:off x="5407949" y="545080"/>
        <a:ext cx="1038131" cy="485052"/>
      </dsp:txXfrm>
    </dsp:sp>
    <dsp:sp modelId="{42CCE51B-BB55-C44B-98D5-54D5C9C1556F}">
      <dsp:nvSpPr>
        <dsp:cNvPr id="0" name=""/>
        <dsp:cNvSpPr/>
      </dsp:nvSpPr>
      <dsp:spPr>
        <a:xfrm rot="19964320">
          <a:off x="4116144" y="1846980"/>
          <a:ext cx="2370197" cy="26221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A509D57-9047-F944-934A-EC3F32395156}">
      <dsp:nvSpPr>
        <dsp:cNvPr id="0" name=""/>
        <dsp:cNvSpPr/>
      </dsp:nvSpPr>
      <dsp:spPr>
        <a:xfrm>
          <a:off x="5808623" y="1177637"/>
          <a:ext cx="1092169" cy="5152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sq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kern="1200" dirty="0" err="1" smtClean="0"/>
            <a:t>hipotenzija</a:t>
          </a:r>
          <a:endParaRPr lang="en-US" sz="1000" kern="1200" dirty="0"/>
        </a:p>
      </dsp:txBody>
      <dsp:txXfrm>
        <a:off x="5823714" y="1192728"/>
        <a:ext cx="1061987" cy="485052"/>
      </dsp:txXfrm>
    </dsp:sp>
    <dsp:sp modelId="{31028A9E-0ACC-EE40-B3E2-91483C42EE1B}">
      <dsp:nvSpPr>
        <dsp:cNvPr id="0" name=""/>
        <dsp:cNvSpPr/>
      </dsp:nvSpPr>
      <dsp:spPr>
        <a:xfrm rot="20856940">
          <a:off x="4269735" y="2289171"/>
          <a:ext cx="2304486" cy="26221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00E0270-488D-554A-8505-4DF2B2258922}">
      <dsp:nvSpPr>
        <dsp:cNvPr id="0" name=""/>
        <dsp:cNvSpPr/>
      </dsp:nvSpPr>
      <dsp:spPr>
        <a:xfrm>
          <a:off x="5481721" y="1819983"/>
          <a:ext cx="2131378" cy="7063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sq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kern="1200" dirty="0" smtClean="0"/>
            <a:t>delirij, zbunjenost, stanje izmijenjene svijesti, poremećaj govora, itd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5502409" y="1840671"/>
        <a:ext cx="2090002" cy="664980"/>
      </dsp:txXfrm>
    </dsp:sp>
    <dsp:sp modelId="{35914CCA-3143-2043-B93C-8E838D13EF05}">
      <dsp:nvSpPr>
        <dsp:cNvPr id="0" name=""/>
        <dsp:cNvSpPr/>
      </dsp:nvSpPr>
      <dsp:spPr>
        <a:xfrm rot="70612">
          <a:off x="4316737" y="2700916"/>
          <a:ext cx="2420420" cy="26221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DDB956D-1E73-DC48-8668-554D83D7D9FC}">
      <dsp:nvSpPr>
        <dsp:cNvPr id="0" name=""/>
        <dsp:cNvSpPr/>
      </dsp:nvSpPr>
      <dsp:spPr>
        <a:xfrm>
          <a:off x="6001959" y="2565867"/>
          <a:ext cx="1469888" cy="5820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sq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kern="1200" dirty="0" err="1" smtClean="0"/>
            <a:t>dispneja</a:t>
          </a:r>
          <a:r>
            <a:rPr lang="hr-HR" sz="1000" kern="1200" dirty="0" smtClean="0"/>
            <a:t>, </a:t>
          </a:r>
          <a:r>
            <a:rPr lang="hr-HR" sz="1000" kern="1200" dirty="0" err="1" smtClean="0"/>
            <a:t>tahipneja</a:t>
          </a:r>
          <a:r>
            <a:rPr lang="hr-HR" sz="1000" kern="1200" dirty="0" smtClean="0"/>
            <a:t> i </a:t>
          </a:r>
          <a:r>
            <a:rPr lang="hr-HR" sz="1000" kern="1200" dirty="0" err="1" smtClean="0"/>
            <a:t>hipoksija</a:t>
          </a:r>
          <a:endParaRPr lang="en-US" sz="1000" kern="1200" dirty="0"/>
        </a:p>
      </dsp:txBody>
      <dsp:txXfrm>
        <a:off x="6019006" y="2582914"/>
        <a:ext cx="1435794" cy="5479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E21E07-B753-234B-9479-02E0FA0962C6}">
      <dsp:nvSpPr>
        <dsp:cNvPr id="0" name=""/>
        <dsp:cNvSpPr/>
      </dsp:nvSpPr>
      <dsp:spPr>
        <a:xfrm>
          <a:off x="0" y="0"/>
          <a:ext cx="777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sq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10D3E9-79FC-9C4E-9B7D-DBA3C42DB0A4}">
      <dsp:nvSpPr>
        <dsp:cNvPr id="0" name=""/>
        <dsp:cNvSpPr/>
      </dsp:nvSpPr>
      <dsp:spPr>
        <a:xfrm>
          <a:off x="0" y="0"/>
          <a:ext cx="7772400" cy="907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Neriješene ozbiljne nuspojave (osobito plućne nuspojave, srčane nuspojave ili hipotenziju) prethodnih kemoterapija</a:t>
          </a:r>
          <a:endParaRPr lang="en-US" sz="1600" b="0" kern="1200" dirty="0">
            <a:solidFill>
              <a:schemeClr val="tx1"/>
            </a:solidFill>
            <a:latin typeface="Arial"/>
            <a:ea typeface="+mn-ea"/>
            <a:cs typeface="+mn-cs"/>
          </a:endParaRPr>
        </a:p>
      </dsp:txBody>
      <dsp:txXfrm>
        <a:off x="0" y="0"/>
        <a:ext cx="7772400" cy="907523"/>
      </dsp:txXfrm>
    </dsp:sp>
    <dsp:sp modelId="{106180E6-8A96-1E49-A6DD-8FB0114A6050}">
      <dsp:nvSpPr>
        <dsp:cNvPr id="0" name=""/>
        <dsp:cNvSpPr/>
      </dsp:nvSpPr>
      <dsp:spPr>
        <a:xfrm>
          <a:off x="0" y="907523"/>
          <a:ext cx="777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sq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8B47C-47C5-5E40-994D-DEF4667315BE}">
      <dsp:nvSpPr>
        <dsp:cNvPr id="0" name=""/>
        <dsp:cNvSpPr/>
      </dsp:nvSpPr>
      <dsp:spPr>
        <a:xfrm>
          <a:off x="0" y="907523"/>
          <a:ext cx="7772400" cy="907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Font typeface="Arial" panose="020B0604020202020204" pitchFamily="34" charset="0"/>
            <a:buNone/>
          </a:pPr>
          <a:r>
            <a:rPr lang="hr-HR" sz="1600" b="0" kern="1200" dirty="0" smtClean="0">
              <a:solidFill>
                <a:schemeClr val="tx1"/>
              </a:solidFill>
              <a:latin typeface="Arial"/>
              <a:ea typeface="+mn-ea"/>
              <a:cs typeface="+mn-cs"/>
            </a:rPr>
            <a:t>Aktivnu</a:t>
          </a:r>
          <a:r>
            <a:rPr lang="en-US" sz="1600" b="0" kern="1200" dirty="0" smtClean="0">
              <a:solidFill>
                <a:schemeClr val="tx1"/>
              </a:solidFill>
              <a:latin typeface="Arial"/>
              <a:ea typeface="+mn-ea"/>
              <a:cs typeface="+mn-cs"/>
            </a:rPr>
            <a:t> </a:t>
          </a:r>
          <a:r>
            <a:rPr lang="en-US" sz="1600" b="0" kern="1200" dirty="0" err="1" smtClean="0">
              <a:solidFill>
                <a:schemeClr val="tx1"/>
              </a:solidFill>
              <a:latin typeface="Arial"/>
              <a:ea typeface="+mn-ea"/>
              <a:cs typeface="+mn-cs"/>
            </a:rPr>
            <a:t>nekontroliranu</a:t>
          </a:r>
          <a:r>
            <a:rPr lang="en-US" sz="1600" b="0" kern="1200" dirty="0" smtClean="0">
              <a:solidFill>
                <a:schemeClr val="tx1"/>
              </a:solidFill>
              <a:latin typeface="Arial"/>
              <a:ea typeface="+mn-ea"/>
              <a:cs typeface="+mn-cs"/>
            </a:rPr>
            <a:t> </a:t>
          </a:r>
          <a:r>
            <a:rPr lang="en-US" sz="1600" b="0" kern="1200" dirty="0" err="1" smtClean="0">
              <a:solidFill>
                <a:schemeClr val="tx1"/>
              </a:solidFill>
              <a:latin typeface="Arial"/>
              <a:ea typeface="+mn-ea"/>
              <a:cs typeface="+mn-cs"/>
            </a:rPr>
            <a:t>infekciju</a:t>
          </a:r>
          <a:r>
            <a:rPr lang="en-US" sz="1600" b="0" kern="1200" dirty="0" smtClean="0">
              <a:solidFill>
                <a:schemeClr val="tx1"/>
              </a:solidFill>
              <a:latin typeface="Arial"/>
              <a:ea typeface="+mn-ea"/>
              <a:cs typeface="+mn-cs"/>
            </a:rPr>
            <a:t> </a:t>
          </a:r>
          <a:endParaRPr lang="en-US" sz="1600" b="0" kern="1200" dirty="0">
            <a:solidFill>
              <a:schemeClr val="tx1"/>
            </a:solidFill>
            <a:latin typeface="Arial"/>
            <a:ea typeface="+mn-ea"/>
            <a:cs typeface="+mn-cs"/>
          </a:endParaRPr>
        </a:p>
      </dsp:txBody>
      <dsp:txXfrm>
        <a:off x="0" y="907523"/>
        <a:ext cx="7772400" cy="907523"/>
      </dsp:txXfrm>
    </dsp:sp>
    <dsp:sp modelId="{07F752BE-F11A-5F41-BB0B-A82CFB4B3A1D}">
      <dsp:nvSpPr>
        <dsp:cNvPr id="0" name=""/>
        <dsp:cNvSpPr/>
      </dsp:nvSpPr>
      <dsp:spPr>
        <a:xfrm>
          <a:off x="0" y="1815046"/>
          <a:ext cx="777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sq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C9A2E7-048B-9E42-BA2E-947EEBA78661}">
      <dsp:nvSpPr>
        <dsp:cNvPr id="0" name=""/>
        <dsp:cNvSpPr/>
      </dsp:nvSpPr>
      <dsp:spPr>
        <a:xfrm>
          <a:off x="0" y="1815046"/>
          <a:ext cx="7772400" cy="907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Font typeface="Arial" panose="020B0604020202020204" pitchFamily="34" charset="0"/>
            <a:buNone/>
          </a:pPr>
          <a:r>
            <a:rPr lang="hr-HR" sz="1600" kern="1200" dirty="0" smtClean="0"/>
            <a:t>Aktivnu reakciju presatka protiv primatelja (engl. </a:t>
          </a:r>
          <a:r>
            <a:rPr lang="hr-HR" sz="1600" i="1" kern="1200" dirty="0" smtClean="0"/>
            <a:t>graft‑versus‑host disease,</a:t>
          </a:r>
          <a:r>
            <a:rPr lang="hr-HR" sz="1600" kern="1200" dirty="0" smtClean="0"/>
            <a:t> GVHD)</a:t>
          </a:r>
          <a:endParaRPr lang="en-US" sz="1600" b="0" kern="1200" dirty="0">
            <a:solidFill>
              <a:schemeClr val="tx1"/>
            </a:solidFill>
            <a:latin typeface="Arial"/>
            <a:ea typeface="+mn-ea"/>
            <a:cs typeface="+mn-cs"/>
          </a:endParaRPr>
        </a:p>
      </dsp:txBody>
      <dsp:txXfrm>
        <a:off x="0" y="1815046"/>
        <a:ext cx="7772400" cy="907523"/>
      </dsp:txXfrm>
    </dsp:sp>
    <dsp:sp modelId="{86CC45A9-9D48-4D41-8EA3-64B1E0214827}">
      <dsp:nvSpPr>
        <dsp:cNvPr id="0" name=""/>
        <dsp:cNvSpPr/>
      </dsp:nvSpPr>
      <dsp:spPr>
        <a:xfrm>
          <a:off x="0" y="2722568"/>
          <a:ext cx="777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sq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845032-6D9D-D345-9C6F-D00DDC7900A2}">
      <dsp:nvSpPr>
        <dsp:cNvPr id="0" name=""/>
        <dsp:cNvSpPr/>
      </dsp:nvSpPr>
      <dsp:spPr>
        <a:xfrm>
          <a:off x="0" y="2722568"/>
          <a:ext cx="7772400" cy="907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Font typeface="Arial" panose="020B0604020202020204" pitchFamily="34" charset="0"/>
            <a:buNone/>
          </a:pPr>
          <a:r>
            <a:rPr lang="hr-HR" sz="1600" kern="1200" dirty="0" smtClean="0"/>
            <a:t>Značajno kliničko pogoršanje tumorskog opterećenja kod leukemije ili limfoma nakon kemoterapije za limfocitnu depleciju</a:t>
          </a:r>
          <a:endParaRPr lang="en-GB" sz="1600" b="0" kern="1200" dirty="0">
            <a:solidFill>
              <a:schemeClr val="tx1"/>
            </a:solidFill>
            <a:latin typeface="Arial"/>
            <a:ea typeface="+mn-ea"/>
            <a:cs typeface="+mn-cs"/>
          </a:endParaRPr>
        </a:p>
      </dsp:txBody>
      <dsp:txXfrm>
        <a:off x="0" y="2722568"/>
        <a:ext cx="7772400" cy="9075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6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6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6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9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4F278CE-4F29-4C0C-8549-B3BF430AA3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002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defTabSz="931768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algn="r" defTabSz="931768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7550" y="696913"/>
            <a:ext cx="55753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6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defTabSz="931768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algn="r" defTabSz="931768">
              <a:defRPr sz="1200" smtClean="0"/>
            </a:lvl1pPr>
          </a:lstStyle>
          <a:p>
            <a:pPr>
              <a:defRPr/>
            </a:pPr>
            <a:fld id="{13D50BE3-7B63-4F74-A846-78120FB61B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812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5000"/>
      </a:lnSpc>
      <a:spcBef>
        <a:spcPct val="6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114300" indent="-112713" algn="l" rtl="0" eaLnBrk="0" fontAlgn="base" hangingPunct="0">
      <a:lnSpc>
        <a:spcPct val="95000"/>
      </a:lnSpc>
      <a:spcBef>
        <a:spcPct val="4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347663" indent="-119063" algn="l" rtl="0" eaLnBrk="0" fontAlgn="base" hangingPunct="0">
      <a:lnSpc>
        <a:spcPct val="95000"/>
      </a:lnSpc>
      <a:spcBef>
        <a:spcPct val="20000"/>
      </a:spcBef>
      <a:spcAft>
        <a:spcPct val="0"/>
      </a:spcAft>
      <a:buChar char="•"/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566738" indent="-104775" algn="l" rtl="0" eaLnBrk="0" fontAlgn="base" hangingPunct="0">
      <a:lnSpc>
        <a:spcPct val="95000"/>
      </a:lnSpc>
      <a:spcBef>
        <a:spcPct val="20000"/>
      </a:spcBef>
      <a:spcAft>
        <a:spcPct val="0"/>
      </a:spcAft>
      <a:buChar char="•"/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798513" indent="-117475" algn="l" rtl="0" eaLnBrk="0" fontAlgn="base" hangingPunct="0">
      <a:lnSpc>
        <a:spcPct val="95000"/>
      </a:lnSpc>
      <a:spcBef>
        <a:spcPct val="20000"/>
      </a:spcBef>
      <a:spcAft>
        <a:spcPct val="0"/>
      </a:spcAft>
      <a:buChar char="•"/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50BE3-7B63-4F74-A846-78120FB61B9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3465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50BE3-7B63-4F74-A846-78120FB61B9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50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50BE3-7B63-4F74-A846-78120FB61B9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013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50BE3-7B63-4F74-A846-78120FB61B9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735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50BE3-7B63-4F74-A846-78120FB61B9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798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50BE3-7B63-4F74-A846-78120FB61B9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6792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50BE3-7B63-4F74-A846-78120FB61B9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6446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50BE3-7B63-4F74-A846-78120FB61B9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238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50BE3-7B63-4F74-A846-78120FB61B9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672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50BE3-7B63-4F74-A846-78120FB61B9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8636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50BE3-7B63-4F74-A846-78120FB61B9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494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50BE3-7B63-4F74-A846-78120FB61B9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3500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50BE3-7B63-4F74-A846-78120FB61B9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0461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50BE3-7B63-4F74-A846-78120FB61B94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6532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50BE3-7B63-4F74-A846-78120FB61B9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4796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50BE3-7B63-4F74-A846-78120FB61B9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2557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696913"/>
            <a:ext cx="55753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330BE-D91A-D240-B266-E5D5F99B4CCE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746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50BE3-7B63-4F74-A846-78120FB61B9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618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50BE3-7B63-4F74-A846-78120FB61B9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68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50BE3-7B63-4F74-A846-78120FB61B9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480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50BE3-7B63-4F74-A846-78120FB61B9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833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50BE3-7B63-4F74-A846-78120FB61B9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61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50BE3-7B63-4F74-A846-78120FB61B9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878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50BE3-7B63-4F74-A846-78120FB61B9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816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17" b="4689"/>
          <a:stretch/>
        </p:blipFill>
        <p:spPr bwMode="auto">
          <a:xfrm>
            <a:off x="3" y="-5788"/>
            <a:ext cx="1508809" cy="5720788"/>
          </a:xfrm>
          <a:prstGeom prst="rect">
            <a:avLst/>
          </a:prstGeom>
        </p:spPr>
      </p:pic>
      <p:sp>
        <p:nvSpPr>
          <p:cNvPr id="18" name="Picture Placeholder 4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685803" y="381000"/>
            <a:ext cx="7770813" cy="316230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marR="0" indent="0" algn="ctr" defTabSz="634950" rtl="0" eaLnBrk="1" fontAlgn="auto" latinLnBrk="0" hangingPunct="1">
              <a:lnSpc>
                <a:spcPct val="100000"/>
              </a:lnSpc>
              <a:spcBef>
                <a:spcPts val="833"/>
              </a:spcBef>
              <a:spcAft>
                <a:spcPts val="0"/>
              </a:spcAft>
              <a:buClrTx/>
              <a:buSzPct val="125000"/>
              <a:buFont typeface="Arial" pitchFamily="34" charset="0"/>
              <a:buNone/>
              <a:tabLst>
                <a:tab pos="2776801" algn="r"/>
                <a:tab pos="5714543" algn="r"/>
              </a:tabLst>
              <a:defRPr sz="833"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965960" y="3657600"/>
            <a:ext cx="6490654" cy="800100"/>
          </a:xfrm>
        </p:spPr>
        <p:txBody>
          <a:bodyPr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965958" y="4533900"/>
            <a:ext cx="4343400" cy="914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111" b="1">
                <a:solidFill>
                  <a:srgbClr val="000000"/>
                </a:solidFill>
              </a:defRPr>
            </a:lvl1pPr>
            <a:lvl2pPr marL="317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4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52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9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7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04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22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9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0" y="762000"/>
            <a:ext cx="1965960" cy="647700"/>
          </a:xfrm>
          <a:solidFill>
            <a:schemeClr val="accent1"/>
          </a:solidFill>
        </p:spPr>
        <p:txBody>
          <a:bodyPr lIns="274320" tIns="91440" rIns="91440" bIns="91440" anchor="ctr" anchorCtr="0">
            <a:norm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694" b="1" baseline="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694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694" b="1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694" b="1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694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Business or Operating Unit/Franchise or Department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-137160" y="-114300"/>
            <a:ext cx="9418320" cy="5943600"/>
            <a:chOff x="-137160" y="-137160"/>
            <a:chExt cx="9418320" cy="7132320"/>
          </a:xfrm>
        </p:grpSpPr>
        <p:cxnSp>
          <p:nvCxnSpPr>
            <p:cNvPr id="8" name="Straight Connector 7"/>
            <p:cNvCxnSpPr/>
            <p:nvPr userDrawn="1"/>
          </p:nvCxnSpPr>
          <p:spPr>
            <a:xfrm flipV="1">
              <a:off x="1508857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 flipV="1">
              <a:off x="1508857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flipV="1">
              <a:off x="19659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V="1">
              <a:off x="19659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9189720" y="169164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-137160" y="169164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>
              <a:off x="9189720" y="9144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>
              <a:off x="-137160" y="9144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DFB1E53B-2D3A-7643-8E8F-B689135A977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159" y="5174411"/>
            <a:ext cx="1645919" cy="300519"/>
          </a:xfrm>
          <a:prstGeom prst="rect">
            <a:avLst/>
          </a:prstGeom>
        </p:spPr>
      </p:pic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28D2AC1E-662D-1C40-B51E-5622FD6683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25018" y="5524500"/>
            <a:ext cx="5078952" cy="1905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lvl1pPr>
              <a:defRPr lang="en-US" sz="486" dirty="0"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Kolovoz 2108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41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Bi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257301"/>
            <a:ext cx="3794760" cy="3771107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3056">
                <a:solidFill>
                  <a:schemeClr val="accent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3056">
                <a:solidFill>
                  <a:schemeClr val="accent1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3056">
                <a:solidFill>
                  <a:schemeClr val="accent1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3056">
                <a:solidFill>
                  <a:schemeClr val="accent1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3056">
                <a:solidFill>
                  <a:schemeClr val="accent1"/>
                </a:solidFill>
              </a:defRPr>
            </a:lvl5pPr>
            <a:lvl6pPr>
              <a:defRPr sz="1250"/>
            </a:lvl6pPr>
            <a:lvl7pPr>
              <a:defRPr sz="1250"/>
            </a:lvl7pPr>
            <a:lvl8pPr>
              <a:defRPr sz="1250"/>
            </a:lvl8pPr>
            <a:lvl9pPr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4686302"/>
            <a:ext cx="3794760" cy="342107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833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Optional picture caption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800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Kolovoz 2108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7" hasCustomPrompt="1"/>
          </p:nvPr>
        </p:nvSpPr>
        <p:spPr>
          <a:xfrm>
            <a:off x="685800" y="1257302"/>
            <a:ext cx="3794760" cy="3352799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833"/>
            </a:lvl1pPr>
            <a:lvl2pPr marL="0" indent="0" algn="ctr">
              <a:spcBef>
                <a:spcPts val="0"/>
              </a:spcBef>
              <a:buNone/>
              <a:defRPr sz="833"/>
            </a:lvl2pPr>
            <a:lvl3pPr marL="0" indent="0" algn="ctr">
              <a:spcBef>
                <a:spcPts val="0"/>
              </a:spcBef>
              <a:buNone/>
              <a:defRPr sz="833"/>
            </a:lvl3pPr>
            <a:lvl4pPr marL="0" indent="0" algn="ctr">
              <a:spcBef>
                <a:spcPts val="0"/>
              </a:spcBef>
              <a:buNone/>
              <a:defRPr sz="833"/>
            </a:lvl4pPr>
            <a:lvl5pPr marL="0" indent="0" algn="ctr">
              <a:spcBef>
                <a:spcPts val="0"/>
              </a:spcBef>
              <a:buNone/>
              <a:defRPr sz="833"/>
            </a:lvl5pPr>
            <a:lvl6pPr>
              <a:defRPr sz="1250"/>
            </a:lvl6pPr>
            <a:lvl7pPr>
              <a:defRPr sz="1250"/>
            </a:lvl7pPr>
            <a:lvl8pPr>
              <a:defRPr sz="1250"/>
            </a:lvl8pPr>
            <a:lvl9pPr>
              <a:defRPr sz="1250"/>
            </a:lvl9pPr>
          </a:lstStyle>
          <a:p>
            <a:pPr lvl="0"/>
            <a:r>
              <a:rPr lang="en-US" dirty="0"/>
              <a:t>Insert picture. Get approved pictures at http://</a:t>
            </a:r>
            <a:r>
              <a:rPr lang="en-US" dirty="0" err="1"/>
              <a:t>www.novartisbrandlab.com</a:t>
            </a:r>
            <a:r>
              <a:rPr lang="en-US" dirty="0"/>
              <a:t>/resources/library</a:t>
            </a:r>
          </a:p>
        </p:txBody>
      </p:sp>
    </p:spTree>
    <p:extLst>
      <p:ext uri="{BB962C8B-B14F-4D97-AF65-F5344CB8AC3E}">
        <p14:creationId xmlns:p14="http://schemas.microsoft.com/office/powerpoint/2010/main" val="36454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4444B71F-56D6-D641-8CF7-78F004D1BE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17" b="4689"/>
          <a:stretch/>
        </p:blipFill>
        <p:spPr bwMode="auto">
          <a:xfrm>
            <a:off x="3" y="-5788"/>
            <a:ext cx="1508809" cy="5720788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965960" y="3657600"/>
            <a:ext cx="6490654" cy="800100"/>
          </a:xfrm>
        </p:spPr>
        <p:txBody>
          <a:bodyPr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965960" y="4533900"/>
            <a:ext cx="4343400" cy="914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111" b="1">
                <a:solidFill>
                  <a:srgbClr val="000000"/>
                </a:solidFill>
              </a:defRPr>
            </a:lvl1pPr>
            <a:lvl2pPr marL="317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4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52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9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7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04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22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9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508861" y="-114300"/>
            <a:ext cx="6949343" cy="5943600"/>
            <a:chOff x="1508857" y="-137160"/>
            <a:chExt cx="6949343" cy="7132320"/>
          </a:xfrm>
        </p:grpSpPr>
        <p:cxnSp>
          <p:nvCxnSpPr>
            <p:cNvPr id="25" name="Straight Connector 24"/>
            <p:cNvCxnSpPr/>
            <p:nvPr userDrawn="1"/>
          </p:nvCxnSpPr>
          <p:spPr>
            <a:xfrm flipV="1">
              <a:off x="1508857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flipV="1">
              <a:off x="1508857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flipV="1">
              <a:off x="19659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 flipV="1">
              <a:off x="19659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Picture Placeholder 4"/>
          <p:cNvSpPr>
            <a:spLocks noGrp="1"/>
          </p:cNvSpPr>
          <p:nvPr>
            <p:ph type="pic" sz="quarter" idx="13" hasCustomPrompt="1"/>
          </p:nvPr>
        </p:nvSpPr>
        <p:spPr bwMode="hidden">
          <a:xfrm>
            <a:off x="685803" y="379678"/>
            <a:ext cx="7770813" cy="316230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33" baseline="0"/>
            </a:lvl1pPr>
          </a:lstStyle>
          <a:p>
            <a:r>
              <a:rPr lang="en-US" dirty="0"/>
              <a:t> 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F608AE0-645D-F64B-AC0A-B87222FB8DD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159" y="5174411"/>
            <a:ext cx="1645919" cy="300519"/>
          </a:xfrm>
          <a:prstGeom prst="rect">
            <a:avLst/>
          </a:prstGeom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E2FCBA1-F398-E145-9C12-32CFE6FCBA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25018" y="5524500"/>
            <a:ext cx="5078952" cy="1905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lvl1pPr>
              <a:defRPr lang="en-US" sz="486" dirty="0"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Kolovoz 2108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344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-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2A0AF75D-5002-AC40-B0E5-7D571E71DE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17" b="4689"/>
          <a:stretch/>
        </p:blipFill>
        <p:spPr bwMode="auto">
          <a:xfrm>
            <a:off x="3" y="-5788"/>
            <a:ext cx="1508809" cy="5720788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965960" y="1943100"/>
            <a:ext cx="6490654" cy="1905000"/>
          </a:xfrm>
        </p:spPr>
        <p:txBody>
          <a:bodyPr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965960" y="3924303"/>
            <a:ext cx="6490654" cy="1104106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111" b="1">
                <a:solidFill>
                  <a:srgbClr val="000000"/>
                </a:solidFill>
              </a:defRPr>
            </a:lvl1pPr>
            <a:lvl2pPr marL="317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4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52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9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7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04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22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9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508861" y="-114300"/>
            <a:ext cx="6949343" cy="5943600"/>
            <a:chOff x="1508857" y="-137160"/>
            <a:chExt cx="6949343" cy="7132320"/>
          </a:xfrm>
        </p:grpSpPr>
        <p:cxnSp>
          <p:nvCxnSpPr>
            <p:cNvPr id="25" name="Straight Connector 24"/>
            <p:cNvCxnSpPr/>
            <p:nvPr userDrawn="1"/>
          </p:nvCxnSpPr>
          <p:spPr>
            <a:xfrm flipV="1">
              <a:off x="1508857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flipV="1">
              <a:off x="1508857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flipV="1">
              <a:off x="19659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 flipV="1">
              <a:off x="19659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A2842DEB-10B6-994C-8EFC-DD4980E5C6B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159" y="5174411"/>
            <a:ext cx="1645919" cy="300519"/>
          </a:xfrm>
          <a:prstGeom prst="rect">
            <a:avLst/>
          </a:prstGeom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DD9079E-3984-8F45-A996-7CC698AFB1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25018" y="5524500"/>
            <a:ext cx="5078952" cy="1905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lvl1pPr>
              <a:defRPr lang="en-US" sz="486" dirty="0"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Kolovoz 2108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928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Kolovoz 2108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36509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Kolovoz 2108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76367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E9476FE2-B5ED-2143-A17D-0DC5A6D4E6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17" b="4689"/>
          <a:stretch/>
        </p:blipFill>
        <p:spPr bwMode="auto">
          <a:xfrm>
            <a:off x="3" y="-5788"/>
            <a:ext cx="1508809" cy="572078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1965963" y="3657600"/>
            <a:ext cx="6492241" cy="8001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5000"/>
              </a:lnSpc>
            </a:pPr>
            <a:r>
              <a:rPr lang="en-US" sz="2500" dirty="0"/>
              <a:t>Thank</a:t>
            </a:r>
            <a:r>
              <a:rPr lang="en-US" sz="2500" baseline="0" dirty="0"/>
              <a:t> you</a:t>
            </a:r>
            <a:endParaRPr lang="en-US" sz="2500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3" hasCustomPrompt="1"/>
          </p:nvPr>
        </p:nvSpPr>
        <p:spPr bwMode="hidden">
          <a:xfrm>
            <a:off x="685803" y="379678"/>
            <a:ext cx="7770813" cy="316230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33" baseline="0"/>
            </a:lvl1pPr>
          </a:lstStyle>
          <a:p>
            <a:r>
              <a:rPr lang="en-US" dirty="0"/>
              <a:t> 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1508861" y="-114300"/>
            <a:ext cx="6949343" cy="5943600"/>
            <a:chOff x="1508857" y="-137160"/>
            <a:chExt cx="6949343" cy="7132320"/>
          </a:xfrm>
        </p:grpSpPr>
        <p:cxnSp>
          <p:nvCxnSpPr>
            <p:cNvPr id="14" name="Straight Connector 13"/>
            <p:cNvCxnSpPr/>
            <p:nvPr userDrawn="1"/>
          </p:nvCxnSpPr>
          <p:spPr>
            <a:xfrm flipV="1">
              <a:off x="1508857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V="1">
              <a:off x="1508857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19659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V="1">
              <a:off x="19659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A47AC9DF-8A86-D647-8D78-C918E812418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159" y="5174411"/>
            <a:ext cx="1645919" cy="300519"/>
          </a:xfrm>
          <a:prstGeom prst="rect">
            <a:avLst/>
          </a:prstGeom>
        </p:spPr>
      </p:pic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2EEF369E-23DB-D444-B3D4-45086EC5C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25018" y="5524500"/>
            <a:ext cx="5078952" cy="1905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lvl1pPr>
              <a:defRPr lang="en-US" sz="486" dirty="0"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Kolovoz 2108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535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C37EB78E-5AC6-C348-BDEB-C8BC355453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17" b="4689"/>
          <a:stretch/>
        </p:blipFill>
        <p:spPr bwMode="auto">
          <a:xfrm>
            <a:off x="3" y="-5788"/>
            <a:ext cx="1508809" cy="572078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 userDrawn="1"/>
        </p:nvSpPr>
        <p:spPr>
          <a:xfrm>
            <a:off x="1965963" y="1943100"/>
            <a:ext cx="6492241" cy="1905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5000"/>
              </a:lnSpc>
            </a:pPr>
            <a:r>
              <a:rPr lang="en-US" sz="2500" dirty="0"/>
              <a:t>Thank</a:t>
            </a:r>
            <a:r>
              <a:rPr lang="en-US" sz="2500" baseline="0" dirty="0"/>
              <a:t> you</a:t>
            </a:r>
            <a:endParaRPr lang="en-US" sz="2500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1508861" y="-114300"/>
            <a:ext cx="6949343" cy="5943600"/>
            <a:chOff x="1508857" y="-137160"/>
            <a:chExt cx="6949343" cy="7132320"/>
          </a:xfrm>
        </p:grpSpPr>
        <p:cxnSp>
          <p:nvCxnSpPr>
            <p:cNvPr id="19" name="Straight Connector 18"/>
            <p:cNvCxnSpPr/>
            <p:nvPr userDrawn="1"/>
          </p:nvCxnSpPr>
          <p:spPr>
            <a:xfrm flipV="1">
              <a:off x="1508857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flipV="1">
              <a:off x="1508857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 flipV="1">
              <a:off x="19659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flipV="1">
              <a:off x="19659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60DCE573-8873-F340-B9D4-903CA04914E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159" y="5174411"/>
            <a:ext cx="1645919" cy="300519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281823EC-2265-FF4A-BCC0-DD239C717A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25018" y="5524500"/>
            <a:ext cx="5078952" cy="1905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lvl1pPr>
              <a:defRPr lang="en-US" sz="486" dirty="0"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Kolovoz 2108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905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339776"/>
            <a:ext cx="8286750" cy="3626115"/>
          </a:xfrm>
        </p:spPr>
        <p:txBody>
          <a:bodyPr/>
          <a:lstStyle>
            <a:lvl1pPr>
              <a:lnSpc>
                <a:spcPct val="130000"/>
              </a:lnSpc>
              <a:defRPr/>
            </a:lvl1pPr>
            <a:lvl2pPr>
              <a:lnSpc>
                <a:spcPct val="130000"/>
              </a:lnSpc>
              <a:defRPr/>
            </a:lvl2pPr>
            <a:lvl3pPr>
              <a:lnSpc>
                <a:spcPct val="130000"/>
              </a:lnSpc>
              <a:defRPr/>
            </a:lvl3pPr>
            <a:lvl4pPr>
              <a:lnSpc>
                <a:spcPct val="130000"/>
              </a:lnSpc>
              <a:defRPr/>
            </a:lvl4pPr>
            <a:lvl5pPr>
              <a:lnSpc>
                <a:spcPct val="13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1E02-662A-43C9-9CDA-BB2CBB5F527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38125" y="874884"/>
            <a:ext cx="8667750" cy="381000"/>
          </a:xfrm>
        </p:spPr>
        <p:txBody>
          <a:bodyPr>
            <a:noAutofit/>
          </a:bodyPr>
          <a:lstStyle>
            <a:lvl1pPr marL="0" indent="0" algn="ctr">
              <a:buNone/>
              <a:defRPr sz="1146" baseline="0">
                <a:solidFill>
                  <a:schemeClr val="bg2"/>
                </a:solidFill>
                <a:effectLst/>
              </a:defRPr>
            </a:lvl1pPr>
            <a:lvl2pPr marL="238100" indent="0">
              <a:buNone/>
              <a:defRPr/>
            </a:lvl2pPr>
            <a:lvl3pPr marL="476200" indent="0">
              <a:buNone/>
              <a:defRPr/>
            </a:lvl3pPr>
            <a:lvl4pPr marL="714301" indent="0">
              <a:buNone/>
              <a:defRPr/>
            </a:lvl4pPr>
            <a:lvl5pPr marL="952400" indent="0">
              <a:buNone/>
              <a:defRPr/>
            </a:lvl5pPr>
          </a:lstStyle>
          <a:p>
            <a:pPr lvl="0"/>
            <a:r>
              <a:rPr lang="en-US" dirty="0"/>
              <a:t>Subtitle Placeholder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BB6E65E6-93B7-944C-BB6B-69FE3CAFEC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14400" y="5524500"/>
            <a:ext cx="5715000" cy="190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Kolovoz 2108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29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922" userDrawn="1">
          <p15:clr>
            <a:srgbClr val="FBAE40"/>
          </p15:clr>
        </p15:guide>
        <p15:guide id="2" pos="336" userDrawn="1">
          <p15:clr>
            <a:srgbClr val="FBAE40"/>
          </p15:clr>
        </p15:guide>
        <p15:guide id="3" orient="horz" pos="427" userDrawn="1">
          <p15:clr>
            <a:srgbClr val="FBAE40"/>
          </p15:clr>
        </p15:guide>
        <p15:guide id="4" orient="horz" pos="671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339776"/>
            <a:ext cx="8286750" cy="3626115"/>
          </a:xfrm>
        </p:spPr>
        <p:txBody>
          <a:bodyPr/>
          <a:lstStyle>
            <a:lvl1pPr>
              <a:lnSpc>
                <a:spcPct val="130000"/>
              </a:lnSpc>
              <a:defRPr/>
            </a:lvl1pPr>
            <a:lvl2pPr>
              <a:lnSpc>
                <a:spcPct val="130000"/>
              </a:lnSpc>
              <a:defRPr/>
            </a:lvl2pPr>
            <a:lvl3pPr>
              <a:lnSpc>
                <a:spcPct val="130000"/>
              </a:lnSpc>
              <a:defRPr/>
            </a:lvl3pPr>
            <a:lvl4pPr>
              <a:lnSpc>
                <a:spcPct val="130000"/>
              </a:lnSpc>
              <a:defRPr/>
            </a:lvl4pPr>
            <a:lvl5pPr>
              <a:lnSpc>
                <a:spcPct val="13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1E02-662A-43C9-9CDA-BB2CBB5F527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38125" y="874884"/>
            <a:ext cx="8667750" cy="381000"/>
          </a:xfrm>
        </p:spPr>
        <p:txBody>
          <a:bodyPr>
            <a:noAutofit/>
          </a:bodyPr>
          <a:lstStyle>
            <a:lvl1pPr marL="0" indent="0" algn="ctr">
              <a:buNone/>
              <a:defRPr sz="1146" baseline="0">
                <a:solidFill>
                  <a:schemeClr val="bg2"/>
                </a:solidFill>
                <a:effectLst/>
              </a:defRPr>
            </a:lvl1pPr>
            <a:lvl2pPr marL="238100" indent="0">
              <a:buNone/>
              <a:defRPr/>
            </a:lvl2pPr>
            <a:lvl3pPr marL="476200" indent="0">
              <a:buNone/>
              <a:defRPr/>
            </a:lvl3pPr>
            <a:lvl4pPr marL="714301" indent="0">
              <a:buNone/>
              <a:defRPr/>
            </a:lvl4pPr>
            <a:lvl5pPr marL="952400" indent="0">
              <a:buNone/>
              <a:defRPr/>
            </a:lvl5pPr>
          </a:lstStyle>
          <a:p>
            <a:pPr lvl="0"/>
            <a:r>
              <a:rPr lang="en-US" dirty="0"/>
              <a:t>Subtitle Placeholder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C1AA3A83-EC0F-E540-B1AD-6B5786713B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14400" y="5524500"/>
            <a:ext cx="5715000" cy="190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Kolovoz 2108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18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922" userDrawn="1">
          <p15:clr>
            <a:srgbClr val="FBAE40"/>
          </p15:clr>
        </p15:guide>
        <p15:guide id="2" pos="336" userDrawn="1">
          <p15:clr>
            <a:srgbClr val="FBAE40"/>
          </p15:clr>
        </p15:guide>
        <p15:guide id="3" orient="horz" pos="427" userDrawn="1">
          <p15:clr>
            <a:srgbClr val="FBAE40"/>
          </p15:clr>
        </p15:guide>
        <p15:guide id="4" orient="horz" pos="671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/No Circ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229600" y="0"/>
            <a:ext cx="914400" cy="97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900"/>
            <a:ext cx="8183880" cy="9017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7847" indent="-187847">
              <a:buSzPct val="100000"/>
              <a:buFont typeface="Arial" panose="020B0604020202020204" pitchFamily="34" charset="0"/>
              <a:buChar char="•"/>
              <a:tabLst>
                <a:tab pos="3332294" algn="r"/>
                <a:tab pos="6857726" algn="r"/>
              </a:tabLst>
              <a:defRPr/>
            </a:lvl1pPr>
            <a:lvl2pPr marL="478877" indent="-194461">
              <a:defRPr/>
            </a:lvl2pPr>
            <a:lvl3pPr marL="668047" indent="-189170">
              <a:defRPr/>
            </a:lvl3pPr>
            <a:lvl4pPr marL="857216" indent="-189170">
              <a:defRPr/>
            </a:lvl4pPr>
            <a:lvl5pPr marL="1047708" indent="-190492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Kolovoz 2108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410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6956D267-8256-CC4E-A050-DA19966082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17" b="4689"/>
          <a:stretch/>
        </p:blipFill>
        <p:spPr bwMode="auto">
          <a:xfrm>
            <a:off x="3" y="-5788"/>
            <a:ext cx="1508809" cy="57207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965960" y="1943100"/>
            <a:ext cx="6490654" cy="1905000"/>
          </a:xfrm>
        </p:spPr>
        <p:txBody>
          <a:bodyPr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965960" y="3924303"/>
            <a:ext cx="6490654" cy="1104106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111" b="1">
                <a:solidFill>
                  <a:srgbClr val="000000"/>
                </a:solidFill>
              </a:defRPr>
            </a:lvl1pPr>
            <a:lvl2pPr marL="317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4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52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9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7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04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22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9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0" y="762000"/>
            <a:ext cx="1965960" cy="647700"/>
          </a:xfrm>
          <a:solidFill>
            <a:schemeClr val="accent1"/>
          </a:solidFill>
        </p:spPr>
        <p:txBody>
          <a:bodyPr lIns="274320" tIns="91440" rIns="91440" bIns="91440" anchor="ctr" anchorCtr="0">
            <a:norm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694" b="1" baseline="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694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694" b="1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694" b="1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694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Business or Operating Unit/Franchise or Department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137160" y="-114300"/>
            <a:ext cx="9418320" cy="5943600"/>
            <a:chOff x="-137160" y="-137160"/>
            <a:chExt cx="9418320" cy="7132320"/>
          </a:xfrm>
        </p:grpSpPr>
        <p:cxnSp>
          <p:nvCxnSpPr>
            <p:cNvPr id="22" name="Straight Connector 21"/>
            <p:cNvCxnSpPr/>
            <p:nvPr userDrawn="1"/>
          </p:nvCxnSpPr>
          <p:spPr>
            <a:xfrm flipV="1">
              <a:off x="1508857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flipV="1">
              <a:off x="1508857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flipV="1">
              <a:off x="19659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flipV="1">
              <a:off x="19659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>
              <a:off x="9189720" y="169164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>
              <a:off x="-137160" y="169164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>
              <a:off x="9189720" y="9144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>
            <a:xfrm>
              <a:off x="-137160" y="9144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8E16ED8A-6D90-1049-A412-4866581D4E7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159" y="5174411"/>
            <a:ext cx="1645919" cy="300519"/>
          </a:xfrm>
          <a:prstGeom prst="rect">
            <a:avLst/>
          </a:prstGeom>
        </p:spPr>
      </p:pic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2B2CF983-22C0-EE45-8693-859FCF80C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25018" y="5524500"/>
            <a:ext cx="5078952" cy="1905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lvl1pPr>
              <a:defRPr lang="en-US" sz="486" dirty="0"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Kolovoz 2108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497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14168" indent="-314168">
              <a:buSzPct val="100000"/>
              <a:buFont typeface="+mj-lt"/>
              <a:buAutoNum type="arabicPeriod"/>
              <a:defRPr/>
            </a:lvl1pPr>
            <a:lvl2pPr marL="475110" indent="-160942">
              <a:defRPr/>
            </a:lvl2pPr>
            <a:lvl3pPr marL="634950" indent="-159840">
              <a:defRPr/>
            </a:lvl3pPr>
            <a:lvl4pPr marL="795891" indent="-160942">
              <a:defRPr/>
            </a:lvl4pPr>
            <a:lvl5pPr marL="950219" indent="-154328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Kolovoz 2108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3002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Kolovoz 2108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68714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57301"/>
            <a:ext cx="3794760" cy="3771107"/>
          </a:xfrm>
        </p:spPr>
        <p:txBody>
          <a:bodyPr>
            <a:normAutofit/>
          </a:bodyPr>
          <a:lstStyle>
            <a:lvl1pPr>
              <a:defRPr sz="1667"/>
            </a:lvl1pPr>
            <a:lvl2pPr>
              <a:defRPr sz="1250"/>
            </a:lvl2pPr>
            <a:lvl3pPr>
              <a:defRPr sz="1111"/>
            </a:lvl3pPr>
            <a:lvl4pPr>
              <a:defRPr sz="1111"/>
            </a:lvl4pPr>
            <a:lvl5pPr>
              <a:defRPr sz="1111"/>
            </a:lvl5pPr>
            <a:lvl6pPr>
              <a:defRPr sz="1250"/>
            </a:lvl6pPr>
            <a:lvl7pPr>
              <a:defRPr sz="1250"/>
            </a:lvl7pPr>
            <a:lvl8pPr>
              <a:defRPr sz="1250"/>
            </a:lvl8pPr>
            <a:lvl9pPr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257301"/>
            <a:ext cx="3794760" cy="3771107"/>
          </a:xfrm>
        </p:spPr>
        <p:txBody>
          <a:bodyPr>
            <a:normAutofit/>
          </a:bodyPr>
          <a:lstStyle>
            <a:lvl1pPr>
              <a:defRPr sz="1667"/>
            </a:lvl1pPr>
            <a:lvl2pPr>
              <a:defRPr sz="1250"/>
            </a:lvl2pPr>
            <a:lvl3pPr>
              <a:defRPr sz="1111"/>
            </a:lvl3pPr>
            <a:lvl4pPr>
              <a:defRPr sz="1111"/>
            </a:lvl4pPr>
            <a:lvl5pPr>
              <a:defRPr sz="1111"/>
            </a:lvl5pPr>
            <a:lvl6pPr>
              <a:defRPr sz="1250"/>
            </a:lvl6pPr>
            <a:lvl7pPr>
              <a:defRPr sz="1250"/>
            </a:lvl7pPr>
            <a:lvl8pPr>
              <a:defRPr sz="1250"/>
            </a:lvl8pPr>
            <a:lvl9pPr>
              <a:defRPr sz="12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800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Kolovoz 2108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5303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663440" y="4686302"/>
            <a:ext cx="3794760" cy="342107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833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Optional picture caption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57301"/>
            <a:ext cx="3794760" cy="3771107"/>
          </a:xfrm>
        </p:spPr>
        <p:txBody>
          <a:bodyPr>
            <a:normAutofit/>
          </a:bodyPr>
          <a:lstStyle>
            <a:lvl1pPr>
              <a:defRPr sz="1667"/>
            </a:lvl1pPr>
            <a:lvl2pPr>
              <a:defRPr sz="1250"/>
            </a:lvl2pPr>
            <a:lvl3pPr>
              <a:defRPr sz="1111"/>
            </a:lvl3pPr>
            <a:lvl4pPr>
              <a:defRPr sz="1111"/>
            </a:lvl4pPr>
            <a:lvl5pPr>
              <a:defRPr sz="1111"/>
            </a:lvl5pPr>
            <a:lvl6pPr>
              <a:defRPr sz="1250"/>
            </a:lvl6pPr>
            <a:lvl7pPr>
              <a:defRPr sz="1250"/>
            </a:lvl7pPr>
            <a:lvl8pPr>
              <a:defRPr sz="1250"/>
            </a:lvl8pPr>
            <a:lvl9pPr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800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Kolovoz 2108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7" hasCustomPrompt="1"/>
          </p:nvPr>
        </p:nvSpPr>
        <p:spPr>
          <a:xfrm>
            <a:off x="4663440" y="1257302"/>
            <a:ext cx="3794760" cy="3352799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833"/>
            </a:lvl1pPr>
            <a:lvl2pPr marL="0" indent="0" algn="ctr">
              <a:spcBef>
                <a:spcPts val="0"/>
              </a:spcBef>
              <a:buNone/>
              <a:defRPr sz="833"/>
            </a:lvl2pPr>
            <a:lvl3pPr marL="0" indent="0" algn="ctr">
              <a:spcBef>
                <a:spcPts val="0"/>
              </a:spcBef>
              <a:buNone/>
              <a:defRPr sz="833"/>
            </a:lvl3pPr>
            <a:lvl4pPr marL="0" indent="0" algn="ctr">
              <a:spcBef>
                <a:spcPts val="0"/>
              </a:spcBef>
              <a:buNone/>
              <a:defRPr sz="833"/>
            </a:lvl4pPr>
            <a:lvl5pPr marL="0" indent="0" algn="ctr">
              <a:spcBef>
                <a:spcPts val="0"/>
              </a:spcBef>
              <a:buNone/>
              <a:defRPr sz="833"/>
            </a:lvl5pPr>
            <a:lvl6pPr>
              <a:defRPr sz="1250"/>
            </a:lvl6pPr>
            <a:lvl7pPr>
              <a:defRPr sz="1250"/>
            </a:lvl7pPr>
            <a:lvl8pPr>
              <a:defRPr sz="1250"/>
            </a:lvl8pPr>
            <a:lvl9pPr>
              <a:defRPr sz="1250"/>
            </a:lvl9pPr>
          </a:lstStyle>
          <a:p>
            <a:pPr lvl="0"/>
            <a:r>
              <a:rPr lang="en-US" dirty="0"/>
              <a:t>Insert picture. Get approved pictures at http://</a:t>
            </a:r>
            <a:r>
              <a:rPr lang="en-US" dirty="0" err="1"/>
              <a:t>www.novartisbrandlab.com</a:t>
            </a:r>
            <a:r>
              <a:rPr lang="en-US" dirty="0"/>
              <a:t>/resources/library</a:t>
            </a:r>
          </a:p>
        </p:txBody>
      </p:sp>
    </p:spTree>
    <p:extLst>
      <p:ext uri="{BB962C8B-B14F-4D97-AF65-F5344CB8AC3E}">
        <p14:creationId xmlns:p14="http://schemas.microsoft.com/office/powerpoint/2010/main" val="139277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1257304"/>
            <a:ext cx="7772400" cy="378199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667" b="0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667" b="0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667" b="0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667" b="0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667" b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Optional picture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4686302"/>
            <a:ext cx="7772400" cy="342107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833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Optional picture caption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Kolovoz 2108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7" hasCustomPrompt="1"/>
          </p:nvPr>
        </p:nvSpPr>
        <p:spPr>
          <a:xfrm>
            <a:off x="685800" y="1714500"/>
            <a:ext cx="7772400" cy="289560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833"/>
            </a:lvl1pPr>
            <a:lvl2pPr marL="0" indent="0" algn="ctr">
              <a:spcBef>
                <a:spcPts val="0"/>
              </a:spcBef>
              <a:buNone/>
              <a:defRPr sz="833"/>
            </a:lvl2pPr>
            <a:lvl3pPr marL="0" indent="0" algn="ctr">
              <a:spcBef>
                <a:spcPts val="0"/>
              </a:spcBef>
              <a:buNone/>
              <a:defRPr sz="833"/>
            </a:lvl3pPr>
            <a:lvl4pPr marL="0" indent="0" algn="ctr">
              <a:spcBef>
                <a:spcPts val="0"/>
              </a:spcBef>
              <a:buNone/>
              <a:defRPr sz="833"/>
            </a:lvl4pPr>
            <a:lvl5pPr marL="0" indent="0" algn="ctr">
              <a:spcBef>
                <a:spcPts val="0"/>
              </a:spcBef>
              <a:buNone/>
              <a:defRPr sz="833"/>
            </a:lvl5pPr>
            <a:lvl6pPr>
              <a:defRPr sz="1250"/>
            </a:lvl6pPr>
            <a:lvl7pPr>
              <a:defRPr sz="1250"/>
            </a:lvl7pPr>
            <a:lvl8pPr>
              <a:defRPr sz="1250"/>
            </a:lvl8pPr>
            <a:lvl9pPr>
              <a:defRPr sz="1250"/>
            </a:lvl9pPr>
          </a:lstStyle>
          <a:p>
            <a:pPr lvl="0"/>
            <a:r>
              <a:rPr lang="en-US" dirty="0"/>
              <a:t>Insert picture. Get approved pictures at http://</a:t>
            </a:r>
            <a:r>
              <a:rPr lang="en-US" dirty="0" err="1"/>
              <a:t>www.novartisbrandlab.com</a:t>
            </a:r>
            <a:r>
              <a:rPr lang="en-US" dirty="0"/>
              <a:t>/resources/library</a:t>
            </a:r>
          </a:p>
        </p:txBody>
      </p:sp>
    </p:spTree>
    <p:extLst>
      <p:ext uri="{BB962C8B-B14F-4D97-AF65-F5344CB8AC3E}">
        <p14:creationId xmlns:p14="http://schemas.microsoft.com/office/powerpoint/2010/main" val="4189043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4686302"/>
            <a:ext cx="3794760" cy="342107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833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Optional picture caption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663440" y="4686302"/>
            <a:ext cx="3794760" cy="342107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833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Optional picture caption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1257304"/>
            <a:ext cx="7772400" cy="378199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667" b="0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667" b="0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667" b="0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667" b="0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667" b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Optional picture title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Kolovoz 2108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 hasCustomPrompt="1"/>
          </p:nvPr>
        </p:nvSpPr>
        <p:spPr>
          <a:xfrm>
            <a:off x="685800" y="1714500"/>
            <a:ext cx="3794760" cy="289560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833"/>
            </a:lvl1pPr>
            <a:lvl2pPr marL="0" indent="0" algn="ctr">
              <a:spcBef>
                <a:spcPts val="0"/>
              </a:spcBef>
              <a:buNone/>
              <a:defRPr sz="833"/>
            </a:lvl2pPr>
            <a:lvl3pPr marL="0" indent="0" algn="ctr">
              <a:spcBef>
                <a:spcPts val="0"/>
              </a:spcBef>
              <a:buNone/>
              <a:defRPr sz="833"/>
            </a:lvl3pPr>
            <a:lvl4pPr marL="0" indent="0" algn="ctr">
              <a:spcBef>
                <a:spcPts val="0"/>
              </a:spcBef>
              <a:buNone/>
              <a:defRPr sz="833"/>
            </a:lvl4pPr>
            <a:lvl5pPr marL="0" indent="0" algn="ctr">
              <a:spcBef>
                <a:spcPts val="0"/>
              </a:spcBef>
              <a:buNone/>
              <a:defRPr sz="833"/>
            </a:lvl5pPr>
            <a:lvl6pPr>
              <a:defRPr sz="1250"/>
            </a:lvl6pPr>
            <a:lvl7pPr>
              <a:defRPr sz="1250"/>
            </a:lvl7pPr>
            <a:lvl8pPr>
              <a:defRPr sz="1250"/>
            </a:lvl8pPr>
            <a:lvl9pPr>
              <a:defRPr sz="1250"/>
            </a:lvl9pPr>
          </a:lstStyle>
          <a:p>
            <a:pPr lvl="0"/>
            <a:r>
              <a:rPr lang="en-US" dirty="0"/>
              <a:t>Insert picture. Get approved pictures at http://</a:t>
            </a:r>
            <a:r>
              <a:rPr lang="en-US" dirty="0" err="1"/>
              <a:t>www.novartisbrandlab.com</a:t>
            </a:r>
            <a:r>
              <a:rPr lang="en-US" dirty="0"/>
              <a:t>/resources/library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9" hasCustomPrompt="1"/>
          </p:nvPr>
        </p:nvSpPr>
        <p:spPr>
          <a:xfrm>
            <a:off x="4663440" y="1714500"/>
            <a:ext cx="3794760" cy="289560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833"/>
            </a:lvl1pPr>
            <a:lvl2pPr marL="0" indent="0" algn="ctr">
              <a:spcBef>
                <a:spcPts val="0"/>
              </a:spcBef>
              <a:buNone/>
              <a:defRPr sz="833"/>
            </a:lvl2pPr>
            <a:lvl3pPr marL="0" indent="0" algn="ctr">
              <a:spcBef>
                <a:spcPts val="0"/>
              </a:spcBef>
              <a:buNone/>
              <a:defRPr sz="833"/>
            </a:lvl3pPr>
            <a:lvl4pPr marL="0" indent="0" algn="ctr">
              <a:spcBef>
                <a:spcPts val="0"/>
              </a:spcBef>
              <a:buNone/>
              <a:defRPr sz="833"/>
            </a:lvl4pPr>
            <a:lvl5pPr marL="0" indent="0" algn="ctr">
              <a:spcBef>
                <a:spcPts val="0"/>
              </a:spcBef>
              <a:buNone/>
              <a:defRPr sz="833"/>
            </a:lvl5pPr>
            <a:lvl6pPr>
              <a:defRPr sz="1250"/>
            </a:lvl6pPr>
            <a:lvl7pPr>
              <a:defRPr sz="1250"/>
            </a:lvl7pPr>
            <a:lvl8pPr>
              <a:defRPr sz="1250"/>
            </a:lvl8pPr>
            <a:lvl9pPr>
              <a:defRPr sz="1250"/>
            </a:lvl9pPr>
          </a:lstStyle>
          <a:p>
            <a:pPr lvl="0"/>
            <a:r>
              <a:rPr lang="en-US" dirty="0"/>
              <a:t>Insert picture. Get approved pictures at http://</a:t>
            </a:r>
            <a:r>
              <a:rPr lang="en-US" dirty="0" err="1"/>
              <a:t>www.novartisbrandlab.com</a:t>
            </a:r>
            <a:r>
              <a:rPr lang="en-US" dirty="0"/>
              <a:t>/resources/library</a:t>
            </a:r>
          </a:p>
        </p:txBody>
      </p:sp>
    </p:spTree>
    <p:extLst>
      <p:ext uri="{BB962C8B-B14F-4D97-AF65-F5344CB8AC3E}">
        <p14:creationId xmlns:p14="http://schemas.microsoft.com/office/powerpoint/2010/main" val="4086587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4686302"/>
            <a:ext cx="2468880" cy="342107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833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Optional picture caption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337560" y="4686302"/>
            <a:ext cx="2468880" cy="342107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833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Optional picture caption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5989320" y="4686302"/>
            <a:ext cx="2468880" cy="342107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833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833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Optional picture caption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1257304"/>
            <a:ext cx="7772400" cy="378199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667" b="0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667" b="0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667" b="0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667" b="0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667" b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Optional picture title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Kolovoz 2108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22" hasCustomPrompt="1"/>
          </p:nvPr>
        </p:nvSpPr>
        <p:spPr>
          <a:xfrm>
            <a:off x="685800" y="1714500"/>
            <a:ext cx="2468880" cy="289560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833"/>
            </a:lvl1pPr>
            <a:lvl2pPr marL="0" indent="0" algn="ctr">
              <a:spcBef>
                <a:spcPts val="0"/>
              </a:spcBef>
              <a:buNone/>
              <a:defRPr sz="833"/>
            </a:lvl2pPr>
            <a:lvl3pPr marL="0" indent="0" algn="ctr">
              <a:spcBef>
                <a:spcPts val="0"/>
              </a:spcBef>
              <a:buNone/>
              <a:defRPr sz="833"/>
            </a:lvl3pPr>
            <a:lvl4pPr marL="0" indent="0" algn="ctr">
              <a:spcBef>
                <a:spcPts val="0"/>
              </a:spcBef>
              <a:buNone/>
              <a:defRPr sz="833"/>
            </a:lvl4pPr>
            <a:lvl5pPr marL="0" indent="0" algn="ctr">
              <a:spcBef>
                <a:spcPts val="0"/>
              </a:spcBef>
              <a:buNone/>
              <a:defRPr sz="833"/>
            </a:lvl5pPr>
            <a:lvl6pPr>
              <a:defRPr sz="1250"/>
            </a:lvl6pPr>
            <a:lvl7pPr>
              <a:defRPr sz="1250"/>
            </a:lvl7pPr>
            <a:lvl8pPr>
              <a:defRPr sz="1250"/>
            </a:lvl8pPr>
            <a:lvl9pPr>
              <a:defRPr sz="1250"/>
            </a:lvl9pPr>
          </a:lstStyle>
          <a:p>
            <a:pPr lvl="0"/>
            <a:r>
              <a:rPr lang="en-US" dirty="0"/>
              <a:t>Insert picture. Get approved pictures at http://</a:t>
            </a:r>
            <a:r>
              <a:rPr lang="en-US" dirty="0" err="1"/>
              <a:t>www.novartisbrandlab.com</a:t>
            </a:r>
            <a:r>
              <a:rPr lang="en-US" dirty="0"/>
              <a:t>/resources/library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half" idx="23" hasCustomPrompt="1"/>
          </p:nvPr>
        </p:nvSpPr>
        <p:spPr>
          <a:xfrm>
            <a:off x="3337560" y="1714500"/>
            <a:ext cx="2468880" cy="289560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833"/>
            </a:lvl1pPr>
            <a:lvl2pPr marL="0" indent="0" algn="ctr">
              <a:spcBef>
                <a:spcPts val="0"/>
              </a:spcBef>
              <a:buNone/>
              <a:defRPr sz="833"/>
            </a:lvl2pPr>
            <a:lvl3pPr marL="0" indent="0" algn="ctr">
              <a:spcBef>
                <a:spcPts val="0"/>
              </a:spcBef>
              <a:buNone/>
              <a:defRPr sz="833"/>
            </a:lvl3pPr>
            <a:lvl4pPr marL="0" indent="0" algn="ctr">
              <a:spcBef>
                <a:spcPts val="0"/>
              </a:spcBef>
              <a:buNone/>
              <a:defRPr sz="833"/>
            </a:lvl4pPr>
            <a:lvl5pPr marL="0" indent="0" algn="ctr">
              <a:spcBef>
                <a:spcPts val="0"/>
              </a:spcBef>
              <a:buNone/>
              <a:defRPr sz="833"/>
            </a:lvl5pPr>
            <a:lvl6pPr>
              <a:defRPr sz="1250"/>
            </a:lvl6pPr>
            <a:lvl7pPr>
              <a:defRPr sz="1250"/>
            </a:lvl7pPr>
            <a:lvl8pPr>
              <a:defRPr sz="1250"/>
            </a:lvl8pPr>
            <a:lvl9pPr>
              <a:defRPr sz="1250"/>
            </a:lvl9pPr>
          </a:lstStyle>
          <a:p>
            <a:pPr lvl="0"/>
            <a:r>
              <a:rPr lang="en-US" dirty="0"/>
              <a:t>Insert picture. Get approved pictures at http://</a:t>
            </a:r>
            <a:r>
              <a:rPr lang="en-US" dirty="0" err="1"/>
              <a:t>www.novartisbrandlab.com</a:t>
            </a:r>
            <a:r>
              <a:rPr lang="en-US" dirty="0"/>
              <a:t>/resources/library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sz="half" idx="24" hasCustomPrompt="1"/>
          </p:nvPr>
        </p:nvSpPr>
        <p:spPr>
          <a:xfrm>
            <a:off x="5989320" y="1714500"/>
            <a:ext cx="2468880" cy="289560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833"/>
            </a:lvl1pPr>
            <a:lvl2pPr marL="0" indent="0" algn="ctr">
              <a:spcBef>
                <a:spcPts val="0"/>
              </a:spcBef>
              <a:buNone/>
              <a:defRPr sz="833"/>
            </a:lvl2pPr>
            <a:lvl3pPr marL="0" indent="0" algn="ctr">
              <a:spcBef>
                <a:spcPts val="0"/>
              </a:spcBef>
              <a:buNone/>
              <a:defRPr sz="833"/>
            </a:lvl3pPr>
            <a:lvl4pPr marL="0" indent="0" algn="ctr">
              <a:spcBef>
                <a:spcPts val="0"/>
              </a:spcBef>
              <a:buNone/>
              <a:defRPr sz="833"/>
            </a:lvl4pPr>
            <a:lvl5pPr marL="0" indent="0" algn="ctr">
              <a:spcBef>
                <a:spcPts val="0"/>
              </a:spcBef>
              <a:buNone/>
              <a:defRPr sz="833"/>
            </a:lvl5pPr>
            <a:lvl6pPr>
              <a:defRPr sz="1250"/>
            </a:lvl6pPr>
            <a:lvl7pPr>
              <a:defRPr sz="1250"/>
            </a:lvl7pPr>
            <a:lvl8pPr>
              <a:defRPr sz="1250"/>
            </a:lvl8pPr>
            <a:lvl9pPr>
              <a:defRPr sz="1250"/>
            </a:lvl9pPr>
          </a:lstStyle>
          <a:p>
            <a:pPr lvl="0"/>
            <a:r>
              <a:rPr lang="en-US" dirty="0"/>
              <a:t>Insert picture. Get approved pictures at http://</a:t>
            </a:r>
            <a:r>
              <a:rPr lang="en-US" dirty="0" err="1"/>
              <a:t>www.novartisbrandlab.com</a:t>
            </a:r>
            <a:r>
              <a:rPr lang="en-US" dirty="0"/>
              <a:t>/resources/library</a:t>
            </a:r>
          </a:p>
        </p:txBody>
      </p:sp>
    </p:spTree>
    <p:extLst>
      <p:ext uri="{BB962C8B-B14F-4D97-AF65-F5344CB8AC3E}">
        <p14:creationId xmlns:p14="http://schemas.microsoft.com/office/powerpoint/2010/main" val="103509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8001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57300"/>
            <a:ext cx="7772400" cy="3771900"/>
          </a:xfrm>
          <a:prstGeom prst="rect">
            <a:avLst/>
          </a:prstGeom>
        </p:spPr>
        <p:txBody>
          <a:bodyPr vert="horz" lIns="0" tIns="0" rIns="0" bIns="0" spcCol="18288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85800" y="5292196"/>
            <a:ext cx="5943600" cy="1905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000" b="1" kern="1200">
                <a:solidFill>
                  <a:srgbClr val="0460A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33" baseline="0" dirty="0">
                <a:solidFill>
                  <a:schemeClr val="accent1"/>
                </a:solidFill>
              </a:rPr>
              <a:t>Novartis Oncology </a:t>
            </a:r>
            <a:r>
              <a:rPr lang="en-US" sz="833" i="0" baseline="0" dirty="0">
                <a:solidFill>
                  <a:schemeClr val="accent1"/>
                </a:solidFill>
              </a:rPr>
              <a:t>I July 2018</a:t>
            </a:r>
            <a:endParaRPr lang="en-US" sz="833" dirty="0">
              <a:solidFill>
                <a:schemeClr val="accent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-137160" y="-114300"/>
            <a:ext cx="9418320" cy="5943600"/>
            <a:chOff x="-137160" y="-137160"/>
            <a:chExt cx="9418320" cy="7132320"/>
          </a:xfrm>
        </p:grpSpPr>
        <p:cxnSp>
          <p:nvCxnSpPr>
            <p:cNvPr id="12" name="Straight Connector 11"/>
            <p:cNvCxnSpPr/>
            <p:nvPr userDrawn="1"/>
          </p:nvCxnSpPr>
          <p:spPr>
            <a:xfrm flipV="1">
              <a:off x="6858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flipV="1">
              <a:off x="6858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V="1">
              <a:off x="44805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44805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466344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V="1">
              <a:off x="466344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>
              <a:off x="9189720" y="150876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>
              <a:off x="9189720" y="603504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>
              <a:off x="-137160" y="150876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>
              <a:off x="-137160" y="603504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9189720" y="4572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>
              <a:off x="-137160" y="4572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85800" y="5524500"/>
            <a:ext cx="228600" cy="1905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>
              <a:defRPr lang="en-US" sz="486" smtClean="0">
                <a:solidFill>
                  <a:srgbClr val="7F7F7F"/>
                </a:solidFill>
              </a:defRPr>
            </a:lvl1pPr>
          </a:lstStyle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524500"/>
            <a:ext cx="5715000" cy="1905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lvl1pPr>
              <a:defRPr lang="en-US" sz="486" dirty="0"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Kolovoz 2108</a:t>
            </a:r>
            <a:endParaRPr lang="en-US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8E3D538D-4E07-1B49-93AA-C6D113E1BEEB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159" y="5174411"/>
            <a:ext cx="1645919" cy="30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680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  <p:sldLayoutId id="2147483928" r:id="rId12"/>
    <p:sldLayoutId id="2147483929" r:id="rId13"/>
    <p:sldLayoutId id="2147483930" r:id="rId14"/>
    <p:sldLayoutId id="2147483931" r:id="rId15"/>
    <p:sldLayoutId id="2147483932" r:id="rId16"/>
    <p:sldLayoutId id="2147483933" r:id="rId17"/>
    <p:sldLayoutId id="2147483934" r:id="rId18"/>
    <p:sldLayoutId id="2147483935" r:id="rId19"/>
  </p:sldLayoutIdLst>
  <p:hf hdr="0" dt="0"/>
  <p:txStyles>
    <p:titleStyle>
      <a:lvl1pPr algn="l" defTabSz="634950" rtl="0" eaLnBrk="1" latinLnBrk="0" hangingPunct="1">
        <a:lnSpc>
          <a:spcPct val="95000"/>
        </a:lnSpc>
        <a:spcBef>
          <a:spcPct val="0"/>
        </a:spcBef>
        <a:buNone/>
        <a:defRPr sz="22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737" indent="-158737" algn="l" defTabSz="634950" rtl="0" eaLnBrk="1" latinLnBrk="0" hangingPunct="1">
        <a:spcBef>
          <a:spcPts val="833"/>
        </a:spcBef>
        <a:buClrTx/>
        <a:buSzPct val="120000"/>
        <a:buFont typeface="Arial" pitchFamily="34" charset="0"/>
        <a:buChar char="•"/>
        <a:tabLst>
          <a:tab pos="2776801" algn="r"/>
          <a:tab pos="5714543" algn="r"/>
        </a:tabLst>
        <a:defRPr sz="1667" kern="1200">
          <a:solidFill>
            <a:schemeClr val="tx1"/>
          </a:solidFill>
          <a:latin typeface="+mn-lt"/>
          <a:ea typeface="+mn-ea"/>
          <a:cs typeface="+mn-cs"/>
        </a:defRPr>
      </a:lvl1pPr>
      <a:lvl2pPr marL="317475" indent="-158737" algn="l" defTabSz="634950" rtl="0" eaLnBrk="1" latinLnBrk="0" hangingPunct="1">
        <a:spcBef>
          <a:spcPts val="417"/>
        </a:spcBef>
        <a:buClrTx/>
        <a:buSzPct val="100000"/>
        <a:buFont typeface="Arial" pitchFamily="34" charset="0"/>
        <a:buChar char="–"/>
        <a:defRPr sz="1250" kern="1200">
          <a:solidFill>
            <a:schemeClr val="tx1"/>
          </a:solidFill>
          <a:latin typeface="+mn-lt"/>
          <a:ea typeface="+mn-ea"/>
          <a:cs typeface="+mn-cs"/>
        </a:defRPr>
      </a:lvl2pPr>
      <a:lvl3pPr marL="476212" indent="-158737" algn="l" defTabSz="634950" rtl="0" eaLnBrk="1" latinLnBrk="0" hangingPunct="1">
        <a:spcBef>
          <a:spcPts val="417"/>
        </a:spcBef>
        <a:buClrTx/>
        <a:buSzPct val="100000"/>
        <a:buFont typeface="Arial" pitchFamily="34" charset="0"/>
        <a:buChar char="–"/>
        <a:defRPr sz="1111" kern="1200">
          <a:solidFill>
            <a:schemeClr val="tx1"/>
          </a:solidFill>
          <a:latin typeface="+mn-lt"/>
          <a:ea typeface="+mn-ea"/>
          <a:cs typeface="+mn-cs"/>
        </a:defRPr>
      </a:lvl3pPr>
      <a:lvl4pPr marL="634950" indent="-158737" algn="l" defTabSz="634950" rtl="0" eaLnBrk="1" latinLnBrk="0" hangingPunct="1">
        <a:spcBef>
          <a:spcPts val="417"/>
        </a:spcBef>
        <a:buClrTx/>
        <a:buSzPct val="100000"/>
        <a:buFont typeface="Arial" pitchFamily="34" charset="0"/>
        <a:buChar char="–"/>
        <a:defRPr sz="1111" kern="1200">
          <a:solidFill>
            <a:schemeClr val="tx1"/>
          </a:solidFill>
          <a:latin typeface="+mn-lt"/>
          <a:ea typeface="+mn-ea"/>
          <a:cs typeface="+mn-cs"/>
        </a:defRPr>
      </a:lvl4pPr>
      <a:lvl5pPr marL="793687" indent="-158737" algn="l" defTabSz="634950" rtl="0" eaLnBrk="1" latinLnBrk="0" hangingPunct="1">
        <a:spcBef>
          <a:spcPts val="417"/>
        </a:spcBef>
        <a:buClrTx/>
        <a:buSzPct val="100000"/>
        <a:buFont typeface="Arial" pitchFamily="34" charset="0"/>
        <a:buChar char="–"/>
        <a:defRPr sz="1111" kern="1200">
          <a:solidFill>
            <a:schemeClr val="tx1"/>
          </a:solidFill>
          <a:latin typeface="+mn-lt"/>
          <a:ea typeface="+mn-ea"/>
          <a:cs typeface="+mn-cs"/>
        </a:defRPr>
      </a:lvl5pPr>
      <a:lvl6pPr marL="1746110" indent="-158737" algn="l" defTabSz="634950" rtl="0" eaLnBrk="1" latinLnBrk="0" hangingPunct="1">
        <a:spcBef>
          <a:spcPct val="20000"/>
        </a:spcBef>
        <a:buFont typeface="Arial" pitchFamily="34" charset="0"/>
        <a:buChar char="•"/>
        <a:defRPr sz="1389" kern="1200">
          <a:solidFill>
            <a:schemeClr val="tx1"/>
          </a:solidFill>
          <a:latin typeface="+mn-lt"/>
          <a:ea typeface="+mn-ea"/>
          <a:cs typeface="+mn-cs"/>
        </a:defRPr>
      </a:lvl6pPr>
      <a:lvl7pPr marL="2063585" indent="-158737" algn="l" defTabSz="634950" rtl="0" eaLnBrk="1" latinLnBrk="0" hangingPunct="1">
        <a:spcBef>
          <a:spcPct val="20000"/>
        </a:spcBef>
        <a:buFont typeface="Arial" pitchFamily="34" charset="0"/>
        <a:buChar char="•"/>
        <a:defRPr sz="1389" kern="1200">
          <a:solidFill>
            <a:schemeClr val="tx1"/>
          </a:solidFill>
          <a:latin typeface="+mn-lt"/>
          <a:ea typeface="+mn-ea"/>
          <a:cs typeface="+mn-cs"/>
        </a:defRPr>
      </a:lvl7pPr>
      <a:lvl8pPr marL="2381060" indent="-158737" algn="l" defTabSz="634950" rtl="0" eaLnBrk="1" latinLnBrk="0" hangingPunct="1">
        <a:spcBef>
          <a:spcPct val="20000"/>
        </a:spcBef>
        <a:buFont typeface="Arial" pitchFamily="34" charset="0"/>
        <a:buChar char="•"/>
        <a:defRPr sz="1389" kern="1200">
          <a:solidFill>
            <a:schemeClr val="tx1"/>
          </a:solidFill>
          <a:latin typeface="+mn-lt"/>
          <a:ea typeface="+mn-ea"/>
          <a:cs typeface="+mn-cs"/>
        </a:defRPr>
      </a:lvl8pPr>
      <a:lvl9pPr marL="2698534" indent="-158737" algn="l" defTabSz="634950" rtl="0" eaLnBrk="1" latinLnBrk="0" hangingPunct="1">
        <a:spcBef>
          <a:spcPct val="20000"/>
        </a:spcBef>
        <a:buFont typeface="Arial" pitchFamily="34" charset="0"/>
        <a:buChar char="•"/>
        <a:defRPr sz="13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4950" rtl="0" eaLnBrk="1" latinLnBrk="0" hangingPunct="1">
        <a:defRPr sz="833" kern="1200">
          <a:solidFill>
            <a:schemeClr val="tx1"/>
          </a:solidFill>
          <a:latin typeface="+mn-lt"/>
          <a:ea typeface="+mn-ea"/>
          <a:cs typeface="+mn-cs"/>
        </a:defRPr>
      </a:lvl1pPr>
      <a:lvl2pPr marL="317475" algn="l" defTabSz="634950" rtl="0" eaLnBrk="1" latinLnBrk="0" hangingPunct="1">
        <a:defRPr sz="833" kern="1200">
          <a:solidFill>
            <a:schemeClr val="tx1"/>
          </a:solidFill>
          <a:latin typeface="+mn-lt"/>
          <a:ea typeface="+mn-ea"/>
          <a:cs typeface="+mn-cs"/>
        </a:defRPr>
      </a:lvl2pPr>
      <a:lvl3pPr marL="634950" algn="l" defTabSz="634950" rtl="0" eaLnBrk="1" latinLnBrk="0" hangingPunct="1">
        <a:defRPr sz="833" kern="1200">
          <a:solidFill>
            <a:schemeClr val="tx1"/>
          </a:solidFill>
          <a:latin typeface="+mn-lt"/>
          <a:ea typeface="+mn-ea"/>
          <a:cs typeface="+mn-cs"/>
        </a:defRPr>
      </a:lvl3pPr>
      <a:lvl4pPr marL="952424" algn="l" defTabSz="634950" rtl="0" eaLnBrk="1" latinLnBrk="0" hangingPunct="1">
        <a:defRPr sz="833" kern="1200">
          <a:solidFill>
            <a:schemeClr val="tx1"/>
          </a:solidFill>
          <a:latin typeface="+mn-lt"/>
          <a:ea typeface="+mn-ea"/>
          <a:cs typeface="+mn-cs"/>
        </a:defRPr>
      </a:lvl4pPr>
      <a:lvl5pPr marL="1269898" algn="l" defTabSz="634950" rtl="0" eaLnBrk="1" latinLnBrk="0" hangingPunct="1">
        <a:defRPr sz="833" kern="1200">
          <a:solidFill>
            <a:schemeClr val="tx1"/>
          </a:solidFill>
          <a:latin typeface="+mn-lt"/>
          <a:ea typeface="+mn-ea"/>
          <a:cs typeface="+mn-cs"/>
        </a:defRPr>
      </a:lvl5pPr>
      <a:lvl6pPr marL="1587373" algn="l" defTabSz="634950" rtl="0" eaLnBrk="1" latinLnBrk="0" hangingPunct="1">
        <a:defRPr sz="833" kern="1200">
          <a:solidFill>
            <a:schemeClr val="tx1"/>
          </a:solidFill>
          <a:latin typeface="+mn-lt"/>
          <a:ea typeface="+mn-ea"/>
          <a:cs typeface="+mn-cs"/>
        </a:defRPr>
      </a:lvl6pPr>
      <a:lvl7pPr marL="1904848" algn="l" defTabSz="634950" rtl="0" eaLnBrk="1" latinLnBrk="0" hangingPunct="1">
        <a:defRPr sz="833" kern="1200">
          <a:solidFill>
            <a:schemeClr val="tx1"/>
          </a:solidFill>
          <a:latin typeface="+mn-lt"/>
          <a:ea typeface="+mn-ea"/>
          <a:cs typeface="+mn-cs"/>
        </a:defRPr>
      </a:lvl7pPr>
      <a:lvl8pPr marL="2222322" algn="l" defTabSz="634950" rtl="0" eaLnBrk="1" latinLnBrk="0" hangingPunct="1">
        <a:defRPr sz="833" kern="1200">
          <a:solidFill>
            <a:schemeClr val="tx1"/>
          </a:solidFill>
          <a:latin typeface="+mn-lt"/>
          <a:ea typeface="+mn-ea"/>
          <a:cs typeface="+mn-cs"/>
        </a:defRPr>
      </a:lvl8pPr>
      <a:lvl9pPr marL="2539797" algn="l" defTabSz="634950" rtl="0" eaLnBrk="1" latinLnBrk="0" hangingPunct="1">
        <a:defRPr sz="8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FC1ED-C5CC-4E4F-B19A-122F4492B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683" y="1943100"/>
            <a:ext cx="7282831" cy="1905000"/>
          </a:xfrm>
        </p:spPr>
        <p:txBody>
          <a:bodyPr>
            <a:normAutofit fontScale="90000"/>
          </a:bodyPr>
          <a:lstStyle/>
          <a:p>
            <a:r>
              <a:rPr lang="hr-HR" sz="2700" dirty="0"/>
              <a:t>Vodič s važnim informacijama za zdravstvene radnike o primjeni lijeka </a:t>
            </a:r>
            <a:r>
              <a:rPr lang="hr-HR" sz="2700" dirty="0" err="1"/>
              <a:t>Kymriah</a:t>
            </a:r>
            <a:r>
              <a:rPr lang="hr-HR" sz="2700" dirty="0"/>
              <a:t> </a:t>
            </a:r>
            <a:r>
              <a:rPr lang="hr-HR" sz="2700" dirty="0"/>
              <a:t>1,2 x 10</a:t>
            </a:r>
            <a:r>
              <a:rPr lang="hr-HR" sz="2700" baseline="30000" dirty="0"/>
              <a:t>6</a:t>
            </a:r>
            <a:r>
              <a:rPr lang="hr-HR" sz="2700" dirty="0"/>
              <a:t> – 6 x 10</a:t>
            </a:r>
            <a:r>
              <a:rPr lang="hr-HR" sz="2700" baseline="30000" dirty="0"/>
              <a:t>8</a:t>
            </a:r>
            <a:r>
              <a:rPr lang="hr-HR" sz="2700" dirty="0"/>
              <a:t> stanica </a:t>
            </a:r>
            <a:r>
              <a:rPr lang="hr-HR" sz="2700" dirty="0"/>
              <a:t>disperzija za infuziju (</a:t>
            </a:r>
            <a:r>
              <a:rPr lang="hr-HR" sz="2700" dirty="0" err="1"/>
              <a:t>tisagenlekleucel</a:t>
            </a:r>
            <a:r>
              <a:rPr lang="hr-HR" sz="2700" dirty="0"/>
              <a:t>) </a:t>
            </a:r>
            <a:r>
              <a:rPr lang="en-US" dirty="0"/>
              <a:t/>
            </a:r>
            <a:br>
              <a:rPr lang="en-US" dirty="0"/>
            </a:br>
            <a:r>
              <a:rPr lang="hr-HR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69240-DE07-4E4C-8C51-D13BC8562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0371" y="3355617"/>
            <a:ext cx="6636864" cy="1104106"/>
          </a:xfrm>
        </p:spPr>
        <p:txBody>
          <a:bodyPr/>
          <a:lstStyle/>
          <a:p>
            <a:pPr marL="0" indent="0">
              <a:buNone/>
            </a:pPr>
            <a:endParaRPr lang="en-US" sz="1400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r>
              <a:rPr lang="hr-HR" sz="1200" dirty="0" smtClean="0"/>
              <a:t>.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E0EFCE-5D46-A543-8978-094C8AD1B7E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5524500"/>
            <a:ext cx="228600" cy="190500"/>
          </a:xfrm>
        </p:spPr>
        <p:txBody>
          <a:bodyPr/>
          <a:lstStyle/>
          <a:p>
            <a:fld id="{47547CF9-5B10-D24F-A8D7-45A9778164F7}" type="slidenum">
              <a:rPr lang="uk-UA" smtClean="0"/>
              <a:pPr/>
              <a:t>1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Kolovoz 2108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5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F428F-CD83-6F43-942A-76F8973E9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Znakovi </a:t>
            </a:r>
            <a:r>
              <a:rPr lang="hr-HR" dirty="0"/>
              <a:t>i simptomi CRS-a: prikaz bolesnika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82C605-F499-724B-A9DF-8D2F9E434A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10</a:t>
            </a:fld>
            <a:endParaRPr lang="uk-UA" dirty="0"/>
          </a:p>
        </p:txBody>
      </p:sp>
      <p:sp>
        <p:nvSpPr>
          <p:cNvPr id="5" name="Rechteck 14">
            <a:extLst>
              <a:ext uri="{FF2B5EF4-FFF2-40B4-BE49-F238E27FC236}">
                <a16:creationId xmlns:a16="http://schemas.microsoft.com/office/drawing/2014/main" id="{581712E0-8B45-A348-8921-85530CFEA716}"/>
              </a:ext>
            </a:extLst>
          </p:cNvPr>
          <p:cNvSpPr/>
          <p:nvPr/>
        </p:nvSpPr>
        <p:spPr>
          <a:xfrm>
            <a:off x="469338" y="4083987"/>
            <a:ext cx="8278152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hr-HR" sz="2000" b="1" i="1" dirty="0" smtClean="0">
                <a:solidFill>
                  <a:schemeClr val="bg1"/>
                </a:solidFill>
              </a:rPr>
              <a:t>Dijagnoza se postavlja na temelju kliničkih znakova i simptoma</a:t>
            </a:r>
            <a:r>
              <a:rPr lang="hr-HR" sz="2000" b="1" i="1" dirty="0">
                <a:solidFill>
                  <a:schemeClr val="bg1"/>
                </a:solidFill>
                <a:latin typeface="Agency FB"/>
              </a:rPr>
              <a:t> </a:t>
            </a:r>
            <a:r>
              <a:rPr lang="hr-HR" sz="2000" i="1" baseline="30000" dirty="0">
                <a:solidFill>
                  <a:schemeClr val="bg1"/>
                </a:solidFill>
              </a:rPr>
              <a:t>1-5</a:t>
            </a:r>
            <a:endParaRPr lang="en-US" sz="2000" i="1" baseline="30000" dirty="0">
              <a:solidFill>
                <a:schemeClr val="bg1"/>
              </a:solidFill>
            </a:endParaRPr>
          </a:p>
        </p:txBody>
      </p:sp>
      <p:graphicFrame>
        <p:nvGraphicFramePr>
          <p:cNvPr id="6" name="Diagramm 13">
            <a:extLst>
              <a:ext uri="{FF2B5EF4-FFF2-40B4-BE49-F238E27FC236}">
                <a16:creationId xmlns:a16="http://schemas.microsoft.com/office/drawing/2014/main" id="{462174D8-8B32-A642-8C75-B9CCE6B4D2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9376565"/>
              </p:ext>
            </p:extLst>
          </p:nvPr>
        </p:nvGraphicFramePr>
        <p:xfrm>
          <a:off x="563580" y="726776"/>
          <a:ext cx="7894620" cy="3255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/>
          <p:cNvSpPr/>
          <p:nvPr/>
        </p:nvSpPr>
        <p:spPr>
          <a:xfrm>
            <a:off x="685799" y="4484097"/>
            <a:ext cx="72282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900" dirty="0" smtClean="0"/>
              <a:t>Lee </a:t>
            </a:r>
            <a:r>
              <a:rPr lang="en-US" sz="900" dirty="0"/>
              <a:t>DW, et </a:t>
            </a:r>
            <a:r>
              <a:rPr lang="en-US" sz="900" dirty="0" smtClean="0"/>
              <a:t>al.</a:t>
            </a:r>
            <a:r>
              <a:rPr lang="en-US" sz="900" i="1" dirty="0" smtClean="0"/>
              <a:t>Blood</a:t>
            </a:r>
            <a:r>
              <a:rPr lang="en-US" sz="900" dirty="0" smtClean="0"/>
              <a:t>.2014;124(2</a:t>
            </a:r>
            <a:r>
              <a:rPr lang="en-US" sz="900" dirty="0"/>
              <a:t>):188-195</a:t>
            </a:r>
            <a:r>
              <a:rPr lang="en-US" sz="900" dirty="0" smtClean="0"/>
              <a:t>.</a:t>
            </a:r>
            <a:endParaRPr lang="en-US" sz="900" dirty="0"/>
          </a:p>
          <a:p>
            <a:pPr marL="457200" indent="-457200">
              <a:buAutoNum type="arabicPeriod"/>
            </a:pPr>
            <a:r>
              <a:rPr lang="en-US" sz="900" dirty="0" err="1"/>
              <a:t>Grupp</a:t>
            </a:r>
            <a:r>
              <a:rPr lang="en-US" sz="900" dirty="0"/>
              <a:t> SA, et </a:t>
            </a:r>
            <a:r>
              <a:rPr lang="en-US" sz="900" dirty="0" smtClean="0"/>
              <a:t>al.</a:t>
            </a:r>
            <a:r>
              <a:rPr lang="hr-HR" sz="900" dirty="0" smtClean="0"/>
              <a:t> </a:t>
            </a:r>
            <a:r>
              <a:rPr lang="en-US" sz="900" i="1" dirty="0" smtClean="0"/>
              <a:t>N </a:t>
            </a:r>
            <a:r>
              <a:rPr lang="en-US" sz="900" i="1" dirty="0" err="1"/>
              <a:t>Engl</a:t>
            </a:r>
            <a:r>
              <a:rPr lang="en-US" sz="900" i="1" dirty="0"/>
              <a:t> J </a:t>
            </a:r>
            <a:r>
              <a:rPr lang="en-US" sz="900" i="1" dirty="0" smtClean="0"/>
              <a:t>Med</a:t>
            </a:r>
            <a:r>
              <a:rPr lang="en-US" sz="900" dirty="0" smtClean="0"/>
              <a:t>. </a:t>
            </a:r>
            <a:r>
              <a:rPr lang="en-US" sz="900" dirty="0"/>
              <a:t>2013;368(16):1509-1518.</a:t>
            </a:r>
          </a:p>
          <a:p>
            <a:pPr marL="457200" indent="-457200">
              <a:buAutoNum type="arabicPeriod"/>
            </a:pPr>
            <a:r>
              <a:rPr lang="en-US" sz="900" dirty="0" err="1" smtClean="0"/>
              <a:t>Kalos</a:t>
            </a:r>
            <a:r>
              <a:rPr lang="en-US" sz="900" dirty="0" smtClean="0"/>
              <a:t> M, </a:t>
            </a:r>
            <a:r>
              <a:rPr lang="en-US" sz="900" dirty="0"/>
              <a:t>et </a:t>
            </a:r>
            <a:r>
              <a:rPr lang="en-US" sz="900" dirty="0" smtClean="0"/>
              <a:t>al.</a:t>
            </a:r>
            <a:r>
              <a:rPr lang="hr-HR" sz="900" dirty="0" smtClean="0"/>
              <a:t> </a:t>
            </a:r>
            <a:r>
              <a:rPr lang="en-US" sz="900" i="1" dirty="0" err="1" smtClean="0"/>
              <a:t>Sci</a:t>
            </a:r>
            <a:r>
              <a:rPr lang="hr-HR" sz="900" i="1" dirty="0"/>
              <a:t> </a:t>
            </a:r>
            <a:r>
              <a:rPr lang="en-US" sz="900" i="1" dirty="0" err="1" smtClean="0"/>
              <a:t>Transl</a:t>
            </a:r>
            <a:r>
              <a:rPr lang="en-US" sz="900" i="1" dirty="0" smtClean="0"/>
              <a:t> </a:t>
            </a:r>
            <a:r>
              <a:rPr lang="en-US" sz="900" i="1" dirty="0"/>
              <a:t>Med</a:t>
            </a:r>
            <a:r>
              <a:rPr lang="en-US" sz="900" dirty="0"/>
              <a:t>. </a:t>
            </a:r>
            <a:r>
              <a:rPr lang="en-US" sz="900" dirty="0" smtClean="0"/>
              <a:t>2011;3(95</a:t>
            </a:r>
            <a:r>
              <a:rPr lang="en-US" sz="900" dirty="0"/>
              <a:t>):95ra73.</a:t>
            </a:r>
          </a:p>
          <a:p>
            <a:pPr marL="457200" indent="-457200">
              <a:buAutoNum type="arabicPeriod"/>
            </a:pPr>
            <a:r>
              <a:rPr lang="en-US" sz="900" dirty="0" smtClean="0"/>
              <a:t>Porter </a:t>
            </a:r>
            <a:r>
              <a:rPr lang="en-US" sz="900" dirty="0"/>
              <a:t>DL, et </a:t>
            </a:r>
            <a:r>
              <a:rPr lang="en-US" sz="900" dirty="0" smtClean="0"/>
              <a:t>al.</a:t>
            </a:r>
            <a:r>
              <a:rPr lang="hr-HR" sz="900" dirty="0" smtClean="0"/>
              <a:t> </a:t>
            </a:r>
            <a:r>
              <a:rPr lang="en-US" sz="900" i="1" dirty="0" smtClean="0"/>
              <a:t>Blood</a:t>
            </a:r>
            <a:r>
              <a:rPr lang="en-US" sz="900" dirty="0" smtClean="0"/>
              <a:t>. 2013;122(21)</a:t>
            </a:r>
            <a:r>
              <a:rPr lang="hr-HR" sz="900" dirty="0" smtClean="0"/>
              <a:t> </a:t>
            </a:r>
            <a:r>
              <a:rPr lang="en-US" sz="900" dirty="0"/>
              <a:t>[ </a:t>
            </a:r>
            <a:r>
              <a:rPr lang="en-US" sz="900" dirty="0" smtClean="0"/>
              <a:t>abstract </a:t>
            </a:r>
            <a:r>
              <a:rPr lang="en-US" sz="900" dirty="0"/>
              <a:t>873</a:t>
            </a:r>
            <a:r>
              <a:rPr lang="en-US" sz="900" dirty="0" smtClean="0"/>
              <a:t>].</a:t>
            </a:r>
            <a:endParaRPr lang="hr-HR" sz="900" dirty="0" smtClean="0"/>
          </a:p>
          <a:p>
            <a:pPr marL="457200" indent="-457200">
              <a:buAutoNum type="arabicPeriod"/>
            </a:pPr>
            <a:r>
              <a:rPr lang="en-US" sz="900" dirty="0" err="1" smtClean="0"/>
              <a:t>Grupp</a:t>
            </a:r>
            <a:r>
              <a:rPr lang="en-US" sz="900" dirty="0" smtClean="0"/>
              <a:t> </a:t>
            </a:r>
            <a:r>
              <a:rPr lang="en-US" sz="900" dirty="0"/>
              <a:t>SA, et </a:t>
            </a:r>
            <a:r>
              <a:rPr lang="en-US" sz="900" dirty="0" smtClean="0"/>
              <a:t>al.</a:t>
            </a:r>
            <a:r>
              <a:rPr lang="hr-HR" sz="900" dirty="0" smtClean="0"/>
              <a:t> </a:t>
            </a:r>
            <a:r>
              <a:rPr lang="en-US" sz="900" i="1" dirty="0" smtClean="0"/>
              <a:t>Blood</a:t>
            </a:r>
            <a:r>
              <a:rPr lang="en-US" sz="900" dirty="0" smtClean="0"/>
              <a:t>. </a:t>
            </a:r>
            <a:r>
              <a:rPr lang="en-US" sz="900" dirty="0"/>
              <a:t>2013;122(21) [abstract 67].</a:t>
            </a:r>
          </a:p>
          <a:p>
            <a:pPr marL="457200" indent="-457200">
              <a:buAutoNum type="arabicPeriod"/>
            </a:pPr>
            <a:endParaRPr lang="en-US" sz="9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Kolovoz 2108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05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5338B-FD0F-6542-A4A6-AF43F0B89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800100"/>
          </a:xfrm>
        </p:spPr>
        <p:txBody>
          <a:bodyPr>
            <a:normAutofit/>
          </a:bodyPr>
          <a:lstStyle/>
          <a:p>
            <a:r>
              <a:rPr lang="hr-HR" dirty="0"/>
              <a:t>CRS-om izazvana toksičnost organa i povezane nuspojave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D65575-539D-8A48-9D8A-58D76BD8FF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Kolovoz 2108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DD4420-6896-664E-8816-206A318E3C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11</a:t>
            </a:fld>
            <a:endParaRPr lang="uk-UA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D48F92B-6743-0A48-AB8F-FD7378BDB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582363"/>
              </p:ext>
            </p:extLst>
          </p:nvPr>
        </p:nvGraphicFramePr>
        <p:xfrm>
          <a:off x="685800" y="1234439"/>
          <a:ext cx="7916034" cy="37218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7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1253">
                <a:tc>
                  <a:txBody>
                    <a:bodyPr/>
                    <a:lstStyle/>
                    <a:p>
                      <a:pPr marL="0" lvl="0" algn="l" defTabSz="634950" rtl="0" eaLnBrk="1" latinLnBrk="0" hangingPunct="1"/>
                      <a:r>
                        <a:rPr lang="hr-H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Jetrene nuspojave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36697" marT="91440" marB="0"/>
                </a:tc>
                <a:tc>
                  <a:txBody>
                    <a:bodyPr/>
                    <a:lstStyle/>
                    <a:p>
                      <a:pPr marL="171450" marR="0" lvl="0" indent="-171450" algn="l" defTabSz="634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Poremećaj funkcije jetre: povišene vrijednosti aspartat</a:t>
                      </a:r>
                      <a:r>
                        <a:rPr lang="hr-HR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aminotransferaze (AST), alanin aminotransferaze (ALT) i hiperbilirubinemija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36697" marT="91440" marB="0">
                    <a:solidFill>
                      <a:srgbClr val="CBD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383">
                <a:tc>
                  <a:txBody>
                    <a:bodyPr/>
                    <a:lstStyle/>
                    <a:p>
                      <a:pPr marL="0" lvl="0" algn="l" defTabSz="634950" rtl="0" eaLnBrk="1" latinLnBrk="0" hangingPunct="1"/>
                      <a:r>
                        <a:rPr lang="hr-H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Bubrežne nuspojave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36697" marT="9144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634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Akutna ozljeda bubrega i zatajenje bubrega, može zahtijevati dijalizu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36697" marT="9144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311565"/>
                  </a:ext>
                </a:extLst>
              </a:tr>
              <a:tr h="520046">
                <a:tc>
                  <a:txBody>
                    <a:bodyPr/>
                    <a:lstStyle/>
                    <a:p>
                      <a:pPr marL="0" lvl="0" algn="l" defTabSz="634950" rtl="0" eaLnBrk="1" latinLnBrk="0" hangingPunct="1"/>
                      <a:r>
                        <a:rPr lang="hr-H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Respiratorne nuspojave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36697" marT="9144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hr-H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Respiratora insuficijencija, plućni edem, mogu zahtijevati intubaciju i mehaničku ventilaciju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36697" marT="9144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257797"/>
                  </a:ext>
                </a:extLst>
              </a:tr>
              <a:tr h="547721">
                <a:tc>
                  <a:txBody>
                    <a:bodyPr/>
                    <a:lstStyle/>
                    <a:p>
                      <a:pPr marL="0" marR="0" lvl="0" indent="0" algn="l" defTabSz="634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Srčane nuspojave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39075" marT="91440" marB="24464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Tahikardija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Zatajenje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srca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39075" marT="91440" marB="24464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298851"/>
                  </a:ext>
                </a:extLst>
              </a:tr>
              <a:tr h="415235">
                <a:tc>
                  <a:txBody>
                    <a:bodyPr/>
                    <a:lstStyle/>
                    <a:p>
                      <a:pPr marL="0" marR="0" lvl="0" indent="0" algn="l" defTabSz="634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Nuspojave krvožilnog sustava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39075" marT="91440" marB="24464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634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Sindrom kapilarnog curenja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39075" marT="91440" marB="24464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543738"/>
                  </a:ext>
                </a:extLst>
              </a:tr>
              <a:tr h="1068686">
                <a:tc>
                  <a:txBody>
                    <a:bodyPr/>
                    <a:lstStyle/>
                    <a:p>
                      <a:pPr marL="0" marR="0" lvl="0" indent="0" algn="l" defTabSz="634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Hematopoetske citopenije</a:t>
                      </a:r>
                    </a:p>
                    <a:p>
                      <a:pPr marL="0" marR="0" lvl="0" indent="0" algn="l" defTabSz="634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&gt;28 dana nakon infuzije lijeka Kymriah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91440" marB="24464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634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Leukopenija, neutropenija, trombocitopenija i/ili anemija</a:t>
                      </a:r>
                    </a:p>
                    <a:p>
                      <a:pPr marL="171450" marR="0" lvl="0" indent="-171450" algn="l" defTabSz="634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Napomena:</a:t>
                      </a:r>
                      <a:r>
                        <a:rPr lang="hr-H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mijeloidni faktori rasta, poglavito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čimbenici mijeloidnog rasta, posebno čimbenik stimulacije granulocitno‑makrofagnih kolonija (GM‑CSF), mogu pogoršati simptome CRS-a i ne preporučuju se tijekom prva 3 tjedna nakon infuzije lijeka Kymriah ili dok se sindrom otpuštanja citokina ne povuče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39075" marT="91440" marB="24464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511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86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5338B-FD0F-6542-A4A6-AF43F0B89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CRS-om izazvana toksičnost organa i povezane nuspojave </a:t>
            </a:r>
            <a:r>
              <a:rPr lang="hr-HR" b="1" dirty="0" smtClean="0">
                <a:latin typeface="+mn-lt"/>
              </a:rPr>
              <a:t>(</a:t>
            </a:r>
            <a:r>
              <a:rPr lang="hr-HR" b="1" dirty="0">
                <a:latin typeface="+mn-lt"/>
              </a:rPr>
              <a:t>nastavak</a:t>
            </a:r>
            <a:r>
              <a:rPr lang="hr-HR" b="1" dirty="0" smtClean="0">
                <a:latin typeface="+mn-lt"/>
              </a:rPr>
              <a:t>)</a:t>
            </a:r>
            <a:endParaRPr lang="en-US" b="1" dirty="0"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DD4420-6896-664E-8816-206A318E3C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12</a:t>
            </a:fld>
            <a:endParaRPr lang="uk-UA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D48F92B-6743-0A48-AB8F-FD7378BDB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508320"/>
              </p:ext>
            </p:extLst>
          </p:nvPr>
        </p:nvGraphicFramePr>
        <p:xfrm>
          <a:off x="685800" y="1234439"/>
          <a:ext cx="7772400" cy="38195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8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33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2460">
                <a:tc>
                  <a:txBody>
                    <a:bodyPr/>
                    <a:lstStyle/>
                    <a:p>
                      <a:pPr lvl="0"/>
                      <a:r>
                        <a:rPr lang="hr-H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Koagulopatija s hipofibrinogenemijom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36697" marT="91440" marB="0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hr-H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Diseminirana intravaskularna koagulacija (DIC)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hr-H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Produljeno protrombinsko vrijeme (PT), produljeno aktivirano parcijalno tromboplastinsko vrijeme (PTT), snižen fibrinogen i trombocitopenija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hr-H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Može dovesti do krvarenja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hr-H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Napomena: </a:t>
                      </a:r>
                      <a:r>
                        <a:rPr lang="hr-H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treba pažljivo pratiti koagulacijske parametre (PT/PTT, fibrinogen i broj trombocita) čak i nakon povlačenja CRS-a. Zamijeniti po potrebi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36697" marT="91440" marB="0">
                    <a:solidFill>
                      <a:srgbClr val="CBD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7109">
                <a:tc>
                  <a:txBody>
                    <a:bodyPr/>
                    <a:lstStyle/>
                    <a:p>
                      <a:pPr marL="0" lvl="0" algn="l" defTabSz="634950" rtl="0" eaLnBrk="1" latinLnBrk="0" hangingPunct="1"/>
                      <a:r>
                        <a:rPr lang="hr-H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Hemofagocitna limfohistiocitoza / sindrom aktivacije makrofaga (HLH/MAS)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39075" marT="91440" marB="24464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Napomena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: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teški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slučajevi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CRS-a i HLH-a/MAS-a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mogu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imati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slične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patologije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kliničke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manifestacije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laboratorijske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pokazatelje</a:t>
                      </a:r>
                      <a:endParaRPr lang="hr-HR" sz="12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Napomena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: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HLH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ili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MAS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koji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nastane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kao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posljedica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primanja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lijeka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Kymriah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treba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liječiti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sukladno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algoritmu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zbrinjavanja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sindroma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otpuštanja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citokina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39075" marT="91440" marB="24464">
                    <a:solidFill>
                      <a:srgbClr val="E7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298851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Kolovoz 2108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19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5338B-FD0F-6542-A4A6-AF43F0B89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11067"/>
            <a:ext cx="8110242" cy="800100"/>
          </a:xfrm>
        </p:spPr>
        <p:txBody>
          <a:bodyPr/>
          <a:lstStyle/>
          <a:p>
            <a:r>
              <a:rPr lang="hr-HR" dirty="0"/>
              <a:t>Čimbenici rizika za teški sindrom otpuštanja citokina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DD4420-6896-664E-8816-206A318E3C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13</a:t>
            </a:fld>
            <a:endParaRPr lang="uk-UA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D48F92B-6743-0A48-AB8F-FD7378BDB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760703"/>
              </p:ext>
            </p:extLst>
          </p:nvPr>
        </p:nvGraphicFramePr>
        <p:xfrm>
          <a:off x="613063" y="918615"/>
          <a:ext cx="7949045" cy="3163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35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404">
                <a:tc gridSpan="2">
                  <a:txBody>
                    <a:bodyPr/>
                    <a:lstStyle/>
                    <a:p>
                      <a:pPr marL="0" lvl="0" algn="ctr" defTabSz="634950" rtl="0" eaLnBrk="1" latinLnBrk="0" hangingPunct="1"/>
                      <a:r>
                        <a:rPr lang="hr-H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Bolesnici do 25 godina s r/r ALL‑om B‑stanica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36697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R="3669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6720">
                <a:tc>
                  <a:txBody>
                    <a:bodyPr/>
                    <a:lstStyle/>
                    <a:p>
                      <a:pPr marL="0" marR="0" lvl="0" indent="0" algn="l" defTabSz="63495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latin typeface="+mn-lt"/>
                        </a:rPr>
                        <a:t>Tumorsko</a:t>
                      </a:r>
                      <a:r>
                        <a:rPr lang="en-US" sz="1400" b="1" dirty="0" smtClean="0">
                          <a:latin typeface="+mn-lt"/>
                        </a:rPr>
                        <a:t> </a:t>
                      </a:r>
                      <a:r>
                        <a:rPr lang="en-US" sz="1400" b="1" dirty="0" err="1" smtClean="0">
                          <a:latin typeface="+mn-lt"/>
                        </a:rPr>
                        <a:t>opterećenje</a:t>
                      </a:r>
                      <a:r>
                        <a:rPr lang="en-US" sz="1400" b="1" dirty="0" smtClean="0">
                          <a:latin typeface="+mn-lt"/>
                        </a:rPr>
                        <a:t> </a:t>
                      </a:r>
                      <a:r>
                        <a:rPr lang="en-US" sz="1400" b="1" dirty="0" err="1" smtClean="0">
                          <a:latin typeface="+mn-lt"/>
                        </a:rPr>
                        <a:t>prije</a:t>
                      </a:r>
                      <a:r>
                        <a:rPr lang="en-US" sz="1400" b="1" dirty="0" smtClean="0">
                          <a:latin typeface="+mn-lt"/>
                        </a:rPr>
                        <a:t> </a:t>
                      </a:r>
                      <a:r>
                        <a:rPr lang="en-US" sz="1400" b="1" dirty="0" err="1" smtClean="0">
                          <a:latin typeface="+mn-lt"/>
                        </a:rPr>
                        <a:t>infuzije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R="39075" marT="24464" marB="2446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>
                          <a:latin typeface="+mn-lt"/>
                        </a:rPr>
                        <a:t>Visoko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tumorsko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opterećenje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prije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infuzije</a:t>
                      </a:r>
                      <a:r>
                        <a:rPr lang="en-US" sz="1200" dirty="0" smtClean="0">
                          <a:latin typeface="+mn-lt"/>
                        </a:rPr>
                        <a:t> (</a:t>
                      </a:r>
                      <a:r>
                        <a:rPr lang="en-US" sz="1200" dirty="0" err="1" smtClean="0">
                          <a:latin typeface="+mn-lt"/>
                        </a:rPr>
                        <a:t>više</a:t>
                      </a:r>
                      <a:r>
                        <a:rPr lang="en-US" sz="1200" dirty="0" smtClean="0">
                          <a:latin typeface="+mn-lt"/>
                        </a:rPr>
                        <a:t> od 50 % </a:t>
                      </a:r>
                      <a:r>
                        <a:rPr lang="en-US" sz="1200" dirty="0" err="1" smtClean="0">
                          <a:latin typeface="+mn-lt"/>
                        </a:rPr>
                        <a:t>blasta</a:t>
                      </a:r>
                      <a:r>
                        <a:rPr lang="en-US" sz="1200" dirty="0" smtClean="0">
                          <a:latin typeface="+mn-lt"/>
                        </a:rPr>
                        <a:t> u </a:t>
                      </a:r>
                      <a:r>
                        <a:rPr lang="en-US" sz="1200" dirty="0" err="1" smtClean="0">
                          <a:latin typeface="+mn-lt"/>
                        </a:rPr>
                        <a:t>koštanoj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srži</a:t>
                      </a:r>
                      <a:r>
                        <a:rPr lang="en-US" sz="1200" dirty="0" smtClean="0">
                          <a:latin typeface="+mn-lt"/>
                        </a:rPr>
                        <a:t>) i </a:t>
                      </a:r>
                      <a:r>
                        <a:rPr lang="en-US" sz="1200" dirty="0" err="1" smtClean="0">
                          <a:latin typeface="+mn-lt"/>
                        </a:rPr>
                        <a:t>značajno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kliničko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pogoršanje</a:t>
                      </a:r>
                      <a:r>
                        <a:rPr lang="hr-HR" sz="1200" baseline="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tumorskog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opterećenja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nakon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kemoterapije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za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limfocitnu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depleciju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bili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su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povezani</a:t>
                      </a:r>
                      <a:r>
                        <a:rPr lang="en-US" sz="1200" dirty="0" smtClean="0">
                          <a:latin typeface="+mn-lt"/>
                        </a:rPr>
                        <a:t> s </a:t>
                      </a:r>
                      <a:r>
                        <a:rPr lang="en-US" sz="1200" dirty="0" err="1" smtClean="0">
                          <a:latin typeface="+mn-lt"/>
                        </a:rPr>
                        <a:t>teškim</a:t>
                      </a:r>
                      <a:r>
                        <a:rPr lang="en-US" sz="1200" dirty="0" smtClean="0">
                          <a:latin typeface="+mn-lt"/>
                        </a:rPr>
                        <a:t> CRS-</a:t>
                      </a:r>
                      <a:r>
                        <a:rPr lang="en-US" sz="1200" dirty="0" err="1" smtClean="0">
                          <a:latin typeface="+mn-lt"/>
                        </a:rPr>
                        <a:t>om</a:t>
                      </a:r>
                      <a:endParaRPr lang="hr-HR" sz="1200" dirty="0" smtClean="0">
                        <a:latin typeface="+mn-lt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>
                          <a:latin typeface="+mn-lt"/>
                        </a:rPr>
                        <a:t>Prije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primjene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lijeka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Kymriah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treba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nastojati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smanjiti</a:t>
                      </a:r>
                      <a:r>
                        <a:rPr lang="en-US" sz="1200" dirty="0" smtClean="0">
                          <a:latin typeface="+mn-lt"/>
                        </a:rPr>
                        <a:t> i </a:t>
                      </a:r>
                      <a:r>
                        <a:rPr lang="en-US" sz="1200" dirty="0" err="1" smtClean="0">
                          <a:latin typeface="+mn-lt"/>
                        </a:rPr>
                        <a:t>nadzirati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tumorsko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opterećenje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bolesnika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R="39075" marT="24464" marB="2446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4720">
                <a:tc>
                  <a:txBody>
                    <a:bodyPr/>
                    <a:lstStyle/>
                    <a:p>
                      <a:pPr marL="0" marR="0" lvl="0" indent="0" algn="l" defTabSz="63495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latin typeface="+mn-lt"/>
                        </a:rPr>
                        <a:t>Infe</a:t>
                      </a:r>
                      <a:r>
                        <a:rPr lang="hr-HR" sz="1400" b="1" dirty="0" smtClean="0">
                          <a:latin typeface="+mn-lt"/>
                        </a:rPr>
                        <a:t>kcija</a:t>
                      </a:r>
                      <a:r>
                        <a:rPr lang="en-US" sz="1400" b="1" dirty="0" smtClean="0">
                          <a:latin typeface="+mn-lt"/>
                        </a:rPr>
                        <a:t> </a:t>
                      </a:r>
                      <a:endParaRPr lang="en-US" sz="1400" b="1" dirty="0">
                        <a:latin typeface="+mn-lt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strike="noStrike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R="39075" marT="24464" marB="2446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>
                          <a:latin typeface="+mn-lt"/>
                        </a:rPr>
                        <a:t>Aktivna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infekcija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može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povećati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rizik</a:t>
                      </a:r>
                      <a:r>
                        <a:rPr lang="hr-HR" sz="1200" baseline="0" dirty="0" smtClean="0">
                          <a:latin typeface="+mn-lt"/>
                        </a:rPr>
                        <a:t> </a:t>
                      </a:r>
                      <a:r>
                        <a:rPr lang="en-US" sz="1200" dirty="0" smtClean="0">
                          <a:latin typeface="+mn-lt"/>
                        </a:rPr>
                        <a:t>od </a:t>
                      </a:r>
                      <a:r>
                        <a:rPr lang="en-US" sz="1200" dirty="0" err="1" smtClean="0">
                          <a:latin typeface="+mn-lt"/>
                        </a:rPr>
                        <a:t>teškog</a:t>
                      </a:r>
                      <a:r>
                        <a:rPr lang="en-US" sz="1200" dirty="0" smtClean="0">
                          <a:latin typeface="+mn-lt"/>
                        </a:rPr>
                        <a:t> CRS-a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>
                          <a:latin typeface="+mn-lt"/>
                        </a:rPr>
                        <a:t>Infekcije</a:t>
                      </a:r>
                      <a:r>
                        <a:rPr lang="en-US" sz="1200" dirty="0" smtClean="0">
                          <a:latin typeface="+mn-lt"/>
                        </a:rPr>
                        <a:t> se </a:t>
                      </a:r>
                      <a:r>
                        <a:rPr lang="en-US" sz="1200" dirty="0" err="1" smtClean="0">
                          <a:latin typeface="+mn-lt"/>
                        </a:rPr>
                        <a:t>mogu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pojaviti</a:t>
                      </a:r>
                      <a:r>
                        <a:rPr lang="en-US" sz="1200" dirty="0" smtClean="0">
                          <a:latin typeface="+mn-lt"/>
                        </a:rPr>
                        <a:t> i </a:t>
                      </a:r>
                      <a:r>
                        <a:rPr lang="en-US" sz="1200" dirty="0" err="1" smtClean="0">
                          <a:latin typeface="+mn-lt"/>
                        </a:rPr>
                        <a:t>tijekom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sindroma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otpuštanja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citokina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te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povećati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rizik</a:t>
                      </a:r>
                      <a:r>
                        <a:rPr lang="en-US" sz="1200" dirty="0" smtClean="0">
                          <a:latin typeface="+mn-lt"/>
                        </a:rPr>
                        <a:t> od </a:t>
                      </a:r>
                      <a:r>
                        <a:rPr lang="en-US" sz="1200" dirty="0" err="1" smtClean="0">
                          <a:latin typeface="+mn-lt"/>
                        </a:rPr>
                        <a:t>smrtnog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ishoda</a:t>
                      </a:r>
                      <a:r>
                        <a:rPr lang="en-US" sz="1200" dirty="0" smtClean="0">
                          <a:latin typeface="+mn-lt"/>
                        </a:rPr>
                        <a:t>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>
                          <a:latin typeface="+mn-lt"/>
                        </a:rPr>
                        <a:t>Prije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primjene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lijeka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Kymriah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potrebno</a:t>
                      </a:r>
                      <a:r>
                        <a:rPr lang="en-US" sz="1200" dirty="0" smtClean="0">
                          <a:latin typeface="+mn-lt"/>
                        </a:rPr>
                        <a:t> je </a:t>
                      </a:r>
                      <a:r>
                        <a:rPr lang="en-US" sz="1200" dirty="0" err="1" smtClean="0">
                          <a:latin typeface="+mn-lt"/>
                        </a:rPr>
                        <a:t>osigurati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odgovarajuće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profilaktičko</a:t>
                      </a:r>
                      <a:r>
                        <a:rPr lang="en-US" sz="1200" dirty="0" smtClean="0">
                          <a:latin typeface="+mn-lt"/>
                        </a:rPr>
                        <a:t> i </a:t>
                      </a:r>
                      <a:r>
                        <a:rPr lang="en-US" sz="1200" dirty="0" err="1" smtClean="0">
                          <a:latin typeface="+mn-lt"/>
                        </a:rPr>
                        <a:t>terapijsko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liječenje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infekcija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te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potpuno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povlačenje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bilo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koje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postojeće</a:t>
                      </a:r>
                      <a:r>
                        <a:rPr lang="en-US" sz="1200" dirty="0" smtClean="0">
                          <a:latin typeface="+mn-lt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</a:rPr>
                        <a:t>infekcije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 marR="39075" marT="24464" marB="24464" anchor="ctr"/>
                </a:tc>
                <a:extLst>
                  <a:ext uri="{0D108BD9-81ED-4DB2-BD59-A6C34878D82A}">
                    <a16:rowId xmlns:a16="http://schemas.microsoft.com/office/drawing/2014/main" val="1898223323"/>
                  </a:ext>
                </a:extLst>
              </a:tr>
              <a:tr h="341153">
                <a:tc>
                  <a:txBody>
                    <a:bodyPr/>
                    <a:lstStyle/>
                    <a:p>
                      <a:pPr marL="0" marR="0" lvl="0" indent="0" algn="l" defTabSz="63495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1" dirty="0" smtClean="0">
                          <a:latin typeface="+mn-lt"/>
                        </a:rPr>
                        <a:t>Pojava vrućice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R="39075" marT="24464" marB="24464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63495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340" algn="l"/>
                          <a:tab pos="91440" algn="l"/>
                        </a:tabLst>
                        <a:defRPr/>
                      </a:pP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Rana pojava vrućice može biti povezana s teškim CRS-om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39075" marT="24464" marB="24464" anchor="ctr"/>
                </a:tc>
                <a:extLst>
                  <a:ext uri="{0D108BD9-81ED-4DB2-BD59-A6C34878D82A}">
                    <a16:rowId xmlns:a16="http://schemas.microsoft.com/office/drawing/2014/main" val="3859128046"/>
                  </a:ext>
                </a:extLst>
              </a:tr>
              <a:tr h="341153">
                <a:tc>
                  <a:txBody>
                    <a:bodyPr/>
                    <a:lstStyle/>
                    <a:p>
                      <a:pPr marL="0" marR="0" lvl="0" indent="0" algn="l" defTabSz="63495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1" dirty="0" smtClean="0">
                          <a:latin typeface="+mn-lt"/>
                        </a:rPr>
                        <a:t>Razvoj </a:t>
                      </a:r>
                      <a:r>
                        <a:rPr lang="en-US" sz="1400" b="1" dirty="0" smtClean="0">
                          <a:latin typeface="+mn-lt"/>
                        </a:rPr>
                        <a:t>CRS 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R="39075" marT="24464" marB="24464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63495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80340" algn="l"/>
                          <a:tab pos="91440" algn="l"/>
                        </a:tabLst>
                        <a:defRPr/>
                      </a:pP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Rana pojava CRS-a može biti povezana s teškim CRS-om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39075" marT="24464" marB="24464" anchor="ctr"/>
                </a:tc>
                <a:extLst>
                  <a:ext uri="{0D108BD9-81ED-4DB2-BD59-A6C34878D82A}">
                    <a16:rowId xmlns:a16="http://schemas.microsoft.com/office/drawing/2014/main" val="113429885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A1F9C8E-2747-CD43-A25C-0226BE76BD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041303"/>
              </p:ext>
            </p:extLst>
          </p:nvPr>
        </p:nvGraphicFramePr>
        <p:xfrm>
          <a:off x="613062" y="4184255"/>
          <a:ext cx="7949045" cy="6371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49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2524">
                <a:tc>
                  <a:txBody>
                    <a:bodyPr/>
                    <a:lstStyle/>
                    <a:p>
                      <a:pPr lvl="0" algn="ctr"/>
                      <a:r>
                        <a:rPr lang="hr-H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Odrasli bolesnici s r/r DLBCL‑om 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R="36697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03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hr-H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Nije još poznato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39075" marT="24464" marB="24464" anchor="ctr">
                    <a:solidFill>
                      <a:srgbClr val="E7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Kolovoz 2108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32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5338B-FD0F-6542-A4A6-AF43F0B89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Infuziju lijeka KYMRIAH je potrebno odgoditi ako bolesnik ima</a:t>
            </a:r>
            <a:r>
              <a:rPr lang="hr-HR" dirty="0" smtClean="0"/>
              <a:t>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DD4420-6896-664E-8816-206A318E3C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14</a:t>
            </a:fld>
            <a:endParaRPr lang="uk-UA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62B5E29-A0E7-174D-BB26-3B4D876DFAFC}"/>
              </a:ext>
            </a:extLst>
          </p:cNvPr>
          <p:cNvGrpSpPr/>
          <p:nvPr/>
        </p:nvGrpSpPr>
        <p:grpSpPr>
          <a:xfrm>
            <a:off x="529056" y="1089626"/>
            <a:ext cx="7974957" cy="3794937"/>
            <a:chOff x="601884" y="1065351"/>
            <a:chExt cx="7974957" cy="3794937"/>
          </a:xfrm>
        </p:grpSpPr>
        <p:graphicFrame>
          <p:nvGraphicFramePr>
            <p:cNvPr id="5" name="Content Placeholder 6">
              <a:extLst>
                <a:ext uri="{FF2B5EF4-FFF2-40B4-BE49-F238E27FC236}">
                  <a16:creationId xmlns:a16="http://schemas.microsoft.com/office/drawing/2014/main" id="{725C5099-4787-0243-857C-8E16F0C356BD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87902773"/>
                </p:ext>
              </p:extLst>
            </p:nvPr>
          </p:nvGraphicFramePr>
          <p:xfrm>
            <a:off x="685800" y="1230196"/>
            <a:ext cx="7772400" cy="363009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16C7AE8-A870-804D-BFBC-46B4D7C6439D}"/>
                </a:ext>
              </a:extLst>
            </p:cNvPr>
            <p:cNvSpPr/>
            <p:nvPr/>
          </p:nvSpPr>
          <p:spPr>
            <a:xfrm>
              <a:off x="601884" y="1065351"/>
              <a:ext cx="7974957" cy="2657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Kolovoz 2108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32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A1098-A0AF-394D-983F-EAC2D4490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Praćenje</a:t>
            </a:r>
            <a:r>
              <a:rPr lang="en-US" dirty="0"/>
              <a:t> CRS-a</a:t>
            </a:r>
            <a:endParaRPr lang="en-US" strike="sngStri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90089-8B74-4243-A6E6-5FE7BBD4C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35781"/>
            <a:ext cx="7772400" cy="3993419"/>
          </a:xfrm>
        </p:spPr>
        <p:txBody>
          <a:bodyPr vert="horz" lIns="0" tIns="0" rIns="0" bIns="0" spcCol="182880" rtlCol="0" anchor="t">
            <a:normAutofit/>
          </a:bodyPr>
          <a:lstStyle/>
          <a:p>
            <a:pPr marL="158115" indent="-158115">
              <a:spcBef>
                <a:spcPts val="1800"/>
              </a:spcBef>
            </a:pPr>
            <a:r>
              <a:rPr lang="vi-VN" sz="1600" dirty="0"/>
              <a:t>Bolesnike je potrebno pratiti svakodnevno tijekom prvih 10 dana nakon infuzije radi uočavanja znakova i simptoma mogućeg sindroma otpuštanja citokina, neuroloških događaja i drugih </a:t>
            </a:r>
            <a:r>
              <a:rPr lang="vi-VN" sz="1600" dirty="0" smtClean="0"/>
              <a:t>toksičnosti</a:t>
            </a:r>
            <a:endParaRPr lang="vi-VN" sz="1600" dirty="0"/>
          </a:p>
          <a:p>
            <a:pPr marL="158115" indent="-158115">
              <a:spcBef>
                <a:spcPts val="1800"/>
              </a:spcBef>
            </a:pPr>
            <a:r>
              <a:rPr lang="vi-VN" sz="1600" dirty="0"/>
              <a:t>Liječnici trebaju razmotriti hospitalizaciju prvih 10 dana nakon infuzije {1} ili kod pojave prvih znakova/simptoma sindroma otpuštanja citokina i/ili neuroloških događaja </a:t>
            </a:r>
            <a:endParaRPr lang="hr-HR" sz="1600" dirty="0" smtClean="0"/>
          </a:p>
          <a:p>
            <a:pPr marL="158115" indent="-158115">
              <a:spcBef>
                <a:spcPts val="1800"/>
              </a:spcBef>
            </a:pPr>
            <a:r>
              <a:rPr lang="vi-VN" sz="1600" dirty="0" smtClean="0"/>
              <a:t>Nakon </a:t>
            </a:r>
            <a:r>
              <a:rPr lang="vi-VN" sz="1600" dirty="0"/>
              <a:t>prvih 10 dana od infuzije, bolesnike je potrebno pratiti prema odluci </a:t>
            </a:r>
            <a:r>
              <a:rPr lang="vi-VN" sz="1600" dirty="0" smtClean="0"/>
              <a:t>liječnika</a:t>
            </a:r>
            <a:endParaRPr lang="vi-VN" sz="1600" dirty="0"/>
          </a:p>
          <a:p>
            <a:pPr marL="158115" indent="-158115">
              <a:spcBef>
                <a:spcPts val="1800"/>
              </a:spcBef>
            </a:pPr>
            <a:r>
              <a:rPr lang="vi-VN" sz="1600" dirty="0"/>
              <a:t>Bolesnike je potrebno uputiti da ostanu u blizini (tj. na udaljenosti od najviše 2 sata) kvalificiranog centra za liječenje najmanje 4 tjedna nakon infuzije</a:t>
            </a:r>
            <a:r>
              <a:rPr lang="vi-VN" sz="1600" dirty="0" smtClean="0"/>
              <a:t>.</a:t>
            </a:r>
            <a:endParaRPr lang="vi-VN" sz="1600" dirty="0"/>
          </a:p>
          <a:p>
            <a:pPr marL="158115" indent="-158115">
              <a:spcBef>
                <a:spcPts val="1800"/>
              </a:spcBef>
            </a:pPr>
            <a:r>
              <a:rPr lang="vi-VN" sz="1600" dirty="0"/>
              <a:t>Praćenje znakova i simptoma mogućeg CRS-a, neuroloških događaja i drugih toksičnost mora uključivati opće sistematske i neurološke preglede, mjerenje temperature, krvnog tlaka i </a:t>
            </a:r>
            <a:r>
              <a:rPr lang="vi-VN" sz="1600" dirty="0" smtClean="0"/>
              <a:t>pulsa</a:t>
            </a:r>
            <a:endParaRPr lang="en-GB" sz="1600" dirty="0"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06E8B0-B8CE-0047-BBE1-36911D6AE5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15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Kolovoz 2108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49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D41F3-9CAD-2E41-A797-9E6AECF78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257300"/>
            <a:ext cx="7818929" cy="377190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1600" dirty="0"/>
              <a:t>CRS se </a:t>
            </a:r>
            <a:r>
              <a:rPr lang="en-US" sz="1600" dirty="0" err="1"/>
              <a:t>zbrinjava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temelju</a:t>
            </a:r>
            <a:r>
              <a:rPr lang="en-US" sz="1600" dirty="0"/>
              <a:t> </a:t>
            </a:r>
            <a:r>
              <a:rPr lang="en-US" sz="1600" dirty="0" err="1"/>
              <a:t>kliničke</a:t>
            </a:r>
            <a:r>
              <a:rPr lang="en-US" sz="1600" dirty="0"/>
              <a:t> </a:t>
            </a:r>
            <a:r>
              <a:rPr lang="en-US" sz="1600" dirty="0" err="1"/>
              <a:t>prezentacije</a:t>
            </a:r>
            <a:r>
              <a:rPr lang="en-US" sz="1600" dirty="0"/>
              <a:t> i </a:t>
            </a:r>
            <a:r>
              <a:rPr lang="en-US" sz="1600" dirty="0" err="1"/>
              <a:t>prema</a:t>
            </a:r>
            <a:r>
              <a:rPr lang="en-US" sz="1600" dirty="0"/>
              <a:t> </a:t>
            </a:r>
            <a:r>
              <a:rPr lang="en-US" sz="1600" dirty="0" err="1"/>
              <a:t>algoritmu</a:t>
            </a:r>
            <a:r>
              <a:rPr lang="en-US" sz="1600" dirty="0"/>
              <a:t> </a:t>
            </a:r>
            <a:r>
              <a:rPr lang="en-US" sz="1600" dirty="0" err="1"/>
              <a:t>za</a:t>
            </a:r>
            <a:r>
              <a:rPr lang="en-US" sz="1600" dirty="0"/>
              <a:t> </a:t>
            </a:r>
            <a:r>
              <a:rPr lang="en-US" sz="1600" dirty="0" err="1"/>
              <a:t>zbrinjavanje</a:t>
            </a:r>
            <a:r>
              <a:rPr lang="en-US" sz="1600" dirty="0"/>
              <a:t> </a:t>
            </a:r>
            <a:r>
              <a:rPr lang="en-US" sz="1600" dirty="0" err="1"/>
              <a:t>sindroma</a:t>
            </a:r>
            <a:r>
              <a:rPr lang="en-US" sz="1600" dirty="0"/>
              <a:t> </a:t>
            </a:r>
            <a:r>
              <a:rPr lang="en-US" sz="1600" dirty="0" err="1"/>
              <a:t>otpuštanja</a:t>
            </a:r>
            <a:r>
              <a:rPr lang="en-US" sz="1600" dirty="0"/>
              <a:t> </a:t>
            </a:r>
            <a:r>
              <a:rPr lang="en-US" sz="1600" dirty="0" err="1"/>
              <a:t>citokina</a:t>
            </a:r>
            <a:r>
              <a:rPr lang="en-US" sz="1600" dirty="0"/>
              <a:t> </a:t>
            </a:r>
            <a:r>
              <a:rPr lang="en-US" sz="1600" dirty="0" err="1"/>
              <a:t>kako</a:t>
            </a:r>
            <a:r>
              <a:rPr lang="en-US" sz="1600" dirty="0"/>
              <a:t> je </a:t>
            </a:r>
            <a:r>
              <a:rPr lang="en-US" sz="1600" dirty="0" err="1"/>
              <a:t>opisano</a:t>
            </a:r>
            <a:r>
              <a:rPr lang="en-US" sz="1600" dirty="0"/>
              <a:t> u </a:t>
            </a:r>
            <a:r>
              <a:rPr lang="en-US" sz="1600" dirty="0" err="1"/>
              <a:t>sažetku</a:t>
            </a:r>
            <a:r>
              <a:rPr lang="en-US" sz="1600" dirty="0"/>
              <a:t> </a:t>
            </a:r>
            <a:r>
              <a:rPr lang="en-US" sz="1600" dirty="0" err="1"/>
              <a:t>opisa</a:t>
            </a:r>
            <a:r>
              <a:rPr lang="en-US" sz="1600" dirty="0"/>
              <a:t> </a:t>
            </a:r>
            <a:r>
              <a:rPr lang="en-US" sz="1600" dirty="0" err="1"/>
              <a:t>svojstava</a:t>
            </a:r>
            <a:r>
              <a:rPr lang="en-US" sz="1600" dirty="0"/>
              <a:t> </a:t>
            </a:r>
            <a:r>
              <a:rPr lang="en-US" sz="1600" dirty="0" err="1"/>
              <a:t>lijeka</a:t>
            </a:r>
            <a:r>
              <a:rPr lang="en-US" sz="1600" dirty="0"/>
              <a:t> </a:t>
            </a:r>
            <a:r>
              <a:rPr lang="en-US" sz="1600" dirty="0" err="1"/>
              <a:t>Kymriah</a:t>
            </a:r>
            <a:r>
              <a:rPr lang="en-US" sz="1600" dirty="0"/>
              <a:t> i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sljedećim</a:t>
            </a:r>
            <a:r>
              <a:rPr lang="en-US" sz="1600" dirty="0"/>
              <a:t> </a:t>
            </a:r>
            <a:r>
              <a:rPr lang="en-US" sz="1600" dirty="0" err="1" smtClean="0"/>
              <a:t>slajdovima</a:t>
            </a:r>
            <a:endParaRPr lang="en-US" sz="1600" dirty="0"/>
          </a:p>
          <a:p>
            <a:pPr>
              <a:spcBef>
                <a:spcPts val="1800"/>
              </a:spcBef>
            </a:pPr>
            <a:r>
              <a:rPr lang="en-US" sz="1600" dirty="0" err="1"/>
              <a:t>Potrebno</a:t>
            </a:r>
            <a:r>
              <a:rPr lang="en-US" sz="1600" dirty="0"/>
              <a:t> je </a:t>
            </a:r>
            <a:r>
              <a:rPr lang="en-US" sz="1600" dirty="0" err="1"/>
              <a:t>osigurati</a:t>
            </a:r>
            <a:r>
              <a:rPr lang="en-US" sz="1600" dirty="0"/>
              <a:t> </a:t>
            </a:r>
            <a:r>
              <a:rPr lang="en-US" sz="1600" dirty="0" err="1"/>
              <a:t>odgovarajuće</a:t>
            </a:r>
            <a:r>
              <a:rPr lang="en-US" sz="1600" dirty="0"/>
              <a:t> </a:t>
            </a:r>
            <a:r>
              <a:rPr lang="en-US" sz="1600" dirty="0" err="1"/>
              <a:t>profilaktičko</a:t>
            </a:r>
            <a:r>
              <a:rPr lang="en-US" sz="1600" dirty="0"/>
              <a:t> i </a:t>
            </a:r>
            <a:r>
              <a:rPr lang="en-US" sz="1600" dirty="0" err="1"/>
              <a:t>terapijsko</a:t>
            </a:r>
            <a:r>
              <a:rPr lang="en-US" sz="1600" dirty="0"/>
              <a:t> </a:t>
            </a:r>
            <a:r>
              <a:rPr lang="en-US" sz="1600" dirty="0" err="1"/>
              <a:t>liječenje</a:t>
            </a:r>
            <a:r>
              <a:rPr lang="en-US" sz="1600" dirty="0"/>
              <a:t> </a:t>
            </a:r>
            <a:r>
              <a:rPr lang="en-US" sz="1600" dirty="0" err="1"/>
              <a:t>infekcija</a:t>
            </a:r>
            <a:r>
              <a:rPr lang="en-US" sz="1600" dirty="0"/>
              <a:t> </a:t>
            </a:r>
          </a:p>
          <a:p>
            <a:pPr>
              <a:spcBef>
                <a:spcPts val="1800"/>
              </a:spcBef>
            </a:pPr>
            <a:r>
              <a:rPr lang="en-US" sz="1600" dirty="0" err="1"/>
              <a:t>Evaluirati</a:t>
            </a:r>
            <a:r>
              <a:rPr lang="en-US" sz="1600" dirty="0"/>
              <a:t> i </a:t>
            </a:r>
            <a:r>
              <a:rPr lang="en-US" sz="1600" dirty="0" err="1"/>
              <a:t>liječiti</a:t>
            </a:r>
            <a:r>
              <a:rPr lang="en-US" sz="1600" dirty="0"/>
              <a:t> </a:t>
            </a:r>
            <a:r>
              <a:rPr lang="en-US" sz="1600" dirty="0" err="1"/>
              <a:t>ostale</a:t>
            </a:r>
            <a:r>
              <a:rPr lang="en-US" sz="1600" dirty="0"/>
              <a:t> </a:t>
            </a:r>
            <a:r>
              <a:rPr lang="en-US" sz="1600" dirty="0" err="1"/>
              <a:t>uzroke</a:t>
            </a:r>
            <a:r>
              <a:rPr lang="en-US" sz="1600" dirty="0"/>
              <a:t> </a:t>
            </a:r>
            <a:r>
              <a:rPr lang="en-US" sz="1600" dirty="0" err="1"/>
              <a:t>visoke</a:t>
            </a:r>
            <a:r>
              <a:rPr lang="en-US" sz="1600" dirty="0"/>
              <a:t> temperature, </a:t>
            </a:r>
            <a:r>
              <a:rPr lang="en-US" sz="1600" dirty="0" err="1"/>
              <a:t>hipoksije</a:t>
            </a:r>
            <a:r>
              <a:rPr lang="en-US" sz="1600" dirty="0"/>
              <a:t> i </a:t>
            </a:r>
            <a:r>
              <a:rPr lang="en-US" sz="1600" dirty="0" err="1"/>
              <a:t>hipotenzije</a:t>
            </a:r>
            <a:r>
              <a:rPr lang="en-US" sz="1600" dirty="0"/>
              <a:t> (</a:t>
            </a:r>
            <a:r>
              <a:rPr lang="en-US" sz="1600" dirty="0" err="1"/>
              <a:t>npr</a:t>
            </a:r>
            <a:r>
              <a:rPr lang="en-US" sz="1600" dirty="0"/>
              <a:t>. </a:t>
            </a:r>
            <a:r>
              <a:rPr lang="en-US" sz="1600" dirty="0" err="1"/>
              <a:t>infekcija</a:t>
            </a:r>
            <a:r>
              <a:rPr lang="en-US" sz="1600" dirty="0"/>
              <a:t>) </a:t>
            </a:r>
          </a:p>
          <a:p>
            <a:pPr>
              <a:spcBef>
                <a:spcPts val="1800"/>
              </a:spcBef>
            </a:pPr>
            <a:r>
              <a:rPr lang="en-US" sz="1600" dirty="0" err="1"/>
              <a:t>Bolesnike</a:t>
            </a:r>
            <a:r>
              <a:rPr lang="en-US" sz="1600" dirty="0"/>
              <a:t> s </a:t>
            </a:r>
            <a:r>
              <a:rPr lang="en-US" sz="1600" dirty="0" err="1"/>
              <a:t>medicinski</a:t>
            </a:r>
            <a:r>
              <a:rPr lang="en-US" sz="1600" dirty="0"/>
              <a:t> </a:t>
            </a:r>
            <a:r>
              <a:rPr lang="en-US" sz="1600" dirty="0" err="1"/>
              <a:t>značajnom</a:t>
            </a:r>
            <a:r>
              <a:rPr lang="en-US" sz="1600" dirty="0"/>
              <a:t> </a:t>
            </a:r>
            <a:r>
              <a:rPr lang="en-US" sz="1600" dirty="0" err="1"/>
              <a:t>srčanom</a:t>
            </a:r>
            <a:r>
              <a:rPr lang="en-US" sz="1600" dirty="0"/>
              <a:t> </a:t>
            </a:r>
            <a:r>
              <a:rPr lang="en-US" sz="1600" dirty="0" err="1"/>
              <a:t>disfunkcijom</a:t>
            </a:r>
            <a:r>
              <a:rPr lang="en-US" sz="1600" dirty="0"/>
              <a:t> </a:t>
            </a:r>
            <a:r>
              <a:rPr lang="en-US" sz="1600" dirty="0" err="1"/>
              <a:t>potrebno</a:t>
            </a:r>
            <a:r>
              <a:rPr lang="en-US" sz="1600" dirty="0"/>
              <a:t> je </a:t>
            </a:r>
            <a:r>
              <a:rPr lang="en-US" sz="1600" dirty="0" err="1"/>
              <a:t>zbrinuti</a:t>
            </a:r>
            <a:r>
              <a:rPr lang="en-US" sz="1600" dirty="0"/>
              <a:t> </a:t>
            </a:r>
            <a:r>
              <a:rPr lang="en-US" sz="1600" dirty="0" err="1"/>
              <a:t>prema</a:t>
            </a:r>
            <a:r>
              <a:rPr lang="en-US" sz="1600" dirty="0"/>
              <a:t> </a:t>
            </a:r>
            <a:r>
              <a:rPr lang="en-US" sz="1600" dirty="0" err="1"/>
              <a:t>standardima</a:t>
            </a:r>
            <a:r>
              <a:rPr lang="en-US" sz="1600" dirty="0"/>
              <a:t> </a:t>
            </a:r>
            <a:r>
              <a:rPr lang="en-US" sz="1600" dirty="0" err="1"/>
              <a:t>skrbi</a:t>
            </a:r>
            <a:r>
              <a:rPr lang="en-US" sz="1600" dirty="0"/>
              <a:t> </a:t>
            </a:r>
            <a:r>
              <a:rPr lang="en-US" sz="1600" dirty="0" err="1"/>
              <a:t>za</a:t>
            </a:r>
            <a:r>
              <a:rPr lang="en-US" sz="1600" dirty="0"/>
              <a:t> </a:t>
            </a:r>
            <a:r>
              <a:rPr lang="en-US" sz="1600" dirty="0" err="1"/>
              <a:t>kritične</a:t>
            </a:r>
            <a:r>
              <a:rPr lang="en-US" sz="1600" dirty="0"/>
              <a:t> </a:t>
            </a:r>
            <a:r>
              <a:rPr lang="en-US" sz="1600" dirty="0" err="1"/>
              <a:t>bolesnike</a:t>
            </a:r>
            <a:r>
              <a:rPr lang="en-US" sz="1600" dirty="0"/>
              <a:t> </a:t>
            </a:r>
            <a:r>
              <a:rPr lang="en-US" sz="1600" dirty="0" err="1"/>
              <a:t>te</a:t>
            </a:r>
            <a:r>
              <a:rPr lang="en-US" sz="1600" dirty="0"/>
              <a:t> </a:t>
            </a:r>
            <a:r>
              <a:rPr lang="en-US" sz="1600" dirty="0" err="1"/>
              <a:t>razmotriti</a:t>
            </a:r>
            <a:r>
              <a:rPr lang="en-US" sz="1600" dirty="0"/>
              <a:t> </a:t>
            </a:r>
            <a:r>
              <a:rPr lang="en-US" sz="1600" dirty="0" err="1"/>
              <a:t>mjere</a:t>
            </a:r>
            <a:r>
              <a:rPr lang="en-US" sz="1600" dirty="0"/>
              <a:t> </a:t>
            </a:r>
            <a:r>
              <a:rPr lang="en-US" sz="1600" dirty="0" err="1"/>
              <a:t>kao</a:t>
            </a:r>
            <a:r>
              <a:rPr lang="en-US" sz="1600" dirty="0"/>
              <a:t> </a:t>
            </a:r>
            <a:r>
              <a:rPr lang="en-US" sz="1600" dirty="0" err="1"/>
              <a:t>što</a:t>
            </a:r>
            <a:r>
              <a:rPr lang="en-US" sz="1600" dirty="0"/>
              <a:t> je </a:t>
            </a:r>
            <a:r>
              <a:rPr lang="en-US" sz="1600" dirty="0" err="1"/>
              <a:t>ehokardiografija</a:t>
            </a:r>
            <a:r>
              <a:rPr lang="en-US" sz="1600" dirty="0"/>
              <a:t>.</a:t>
            </a:r>
          </a:p>
          <a:p>
            <a:pPr marL="0" indent="0">
              <a:spcBef>
                <a:spcPts val="1800"/>
              </a:spcBef>
              <a:buNone/>
            </a:pPr>
            <a:endParaRPr lang="de-DE" sz="1800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84CD33A4-40C8-4EA6-A4E9-2FB5457814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Kolovoz 2108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03B5AE-DE0B-744C-A0E6-1F19561130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16</a:t>
            </a:fld>
            <a:endParaRPr lang="uk-UA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C1097D2-D8A4-4FBC-BACF-D27234B83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800100"/>
          </a:xfrm>
        </p:spPr>
        <p:txBody>
          <a:bodyPr/>
          <a:lstStyle/>
          <a:p>
            <a:r>
              <a:rPr lang="en-US" dirty="0" err="1"/>
              <a:t>Zbrinjavanje</a:t>
            </a:r>
            <a:r>
              <a:rPr lang="en-US" dirty="0"/>
              <a:t> CRS-a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5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Zbrinjavanje</a:t>
            </a:r>
            <a:r>
              <a:rPr lang="en-US" dirty="0"/>
              <a:t> CRS-a </a:t>
            </a:r>
            <a:r>
              <a:rPr lang="hr-HR" dirty="0" smtClean="0">
                <a:latin typeface="+mn-lt"/>
              </a:rPr>
              <a:t>(</a:t>
            </a:r>
            <a:r>
              <a:rPr lang="en-US" dirty="0" err="1" smtClean="0">
                <a:latin typeface="+mn-lt"/>
              </a:rPr>
              <a:t>nastavak</a:t>
            </a:r>
            <a:r>
              <a:rPr lang="hr-HR" dirty="0">
                <a:latin typeface="+mn-lt"/>
              </a:rPr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8149"/>
            <a:ext cx="7772400" cy="3985327"/>
          </a:xfrm>
        </p:spPr>
        <p:txBody>
          <a:bodyPr vert="horz" lIns="0" tIns="0" rIns="0" bIns="0" spcCol="182880" rtlCol="0" anchor="t">
            <a:normAutofit/>
          </a:bodyPr>
          <a:lstStyle/>
          <a:p>
            <a:pPr marL="158115" indent="-144000">
              <a:spcBef>
                <a:spcPts val="1200"/>
              </a:spcBef>
              <a:spcAft>
                <a:spcPts val="600"/>
              </a:spcAft>
            </a:pPr>
            <a:r>
              <a:rPr lang="en-US" sz="1800" dirty="0" err="1"/>
              <a:t>Terapija</a:t>
            </a:r>
            <a:r>
              <a:rPr lang="en-US" sz="1800" dirty="0"/>
              <a:t> </a:t>
            </a:r>
            <a:r>
              <a:rPr lang="en-US" sz="1800" dirty="0" err="1"/>
              <a:t>koja</a:t>
            </a:r>
            <a:r>
              <a:rPr lang="en-US" sz="1800" dirty="0"/>
              <a:t> se </a:t>
            </a:r>
            <a:r>
              <a:rPr lang="en-US" sz="1800" dirty="0" err="1"/>
              <a:t>temelji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blokiranju</a:t>
            </a:r>
            <a:r>
              <a:rPr lang="en-US" sz="1800" dirty="0"/>
              <a:t> IL 6 </a:t>
            </a:r>
            <a:r>
              <a:rPr lang="en-US" sz="1800" dirty="0" err="1"/>
              <a:t>kao</a:t>
            </a:r>
            <a:r>
              <a:rPr lang="en-US" sz="1800" dirty="0"/>
              <a:t> </a:t>
            </a:r>
            <a:r>
              <a:rPr lang="en-US" sz="1800" dirty="0" err="1"/>
              <a:t>što</a:t>
            </a:r>
            <a:r>
              <a:rPr lang="en-US" sz="1800" dirty="0"/>
              <a:t> je </a:t>
            </a:r>
            <a:r>
              <a:rPr lang="en-US" sz="1800" dirty="0" err="1"/>
              <a:t>tocilizumab</a:t>
            </a:r>
            <a:r>
              <a:rPr lang="en-US" sz="1800" dirty="0"/>
              <a:t>* </a:t>
            </a:r>
            <a:r>
              <a:rPr lang="en-US" sz="1800" dirty="0" err="1"/>
              <a:t>primjenjivana</a:t>
            </a:r>
            <a:r>
              <a:rPr lang="en-US" sz="1800" dirty="0"/>
              <a:t> je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umjereni</a:t>
            </a:r>
            <a:r>
              <a:rPr lang="en-US" sz="1800" dirty="0"/>
              <a:t> </a:t>
            </a:r>
            <a:r>
              <a:rPr lang="en-US" sz="1800" dirty="0" err="1"/>
              <a:t>ili</a:t>
            </a:r>
            <a:r>
              <a:rPr lang="en-US" sz="1800" dirty="0"/>
              <a:t> </a:t>
            </a:r>
            <a:r>
              <a:rPr lang="en-US" sz="1800" dirty="0" err="1"/>
              <a:t>teški</a:t>
            </a:r>
            <a:r>
              <a:rPr lang="en-US" sz="1800" dirty="0"/>
              <a:t> </a:t>
            </a:r>
            <a:r>
              <a:rPr lang="en-US" sz="1800" dirty="0" err="1"/>
              <a:t>sindrom</a:t>
            </a:r>
            <a:r>
              <a:rPr lang="en-US" sz="1800" dirty="0"/>
              <a:t> </a:t>
            </a:r>
            <a:r>
              <a:rPr lang="en-US" sz="1800" dirty="0" err="1"/>
              <a:t>otpuštanja</a:t>
            </a:r>
            <a:r>
              <a:rPr lang="en-US" sz="1800" dirty="0"/>
              <a:t> </a:t>
            </a:r>
            <a:r>
              <a:rPr lang="en-US" sz="1800" dirty="0" err="1"/>
              <a:t>citokina</a:t>
            </a:r>
            <a:r>
              <a:rPr lang="en-US" sz="1800" dirty="0"/>
              <a:t> </a:t>
            </a:r>
            <a:r>
              <a:rPr lang="en-US" sz="1800" dirty="0" err="1"/>
              <a:t>povezan</a:t>
            </a:r>
            <a:r>
              <a:rPr lang="en-US" sz="1800" dirty="0"/>
              <a:t> s </a:t>
            </a:r>
            <a:r>
              <a:rPr lang="en-US" sz="1800" dirty="0" err="1"/>
              <a:t>lijekom</a:t>
            </a:r>
            <a:r>
              <a:rPr lang="en-US" sz="1800" dirty="0"/>
              <a:t> </a:t>
            </a:r>
            <a:r>
              <a:rPr lang="en-US" sz="1800" dirty="0" err="1"/>
              <a:t>Kymriah</a:t>
            </a:r>
            <a:r>
              <a:rPr lang="en-US" sz="1800" dirty="0"/>
              <a:t> </a:t>
            </a:r>
            <a:r>
              <a:rPr lang="en-US" sz="1800" dirty="0" err="1"/>
              <a:t>te</a:t>
            </a:r>
            <a:r>
              <a:rPr lang="en-US" sz="1800" dirty="0"/>
              <a:t> </a:t>
            </a:r>
            <a:r>
              <a:rPr lang="en-US" sz="1800" dirty="0" err="1"/>
              <a:t>najmanje</a:t>
            </a:r>
            <a:r>
              <a:rPr lang="en-US" sz="1800" dirty="0"/>
              <a:t> </a:t>
            </a:r>
            <a:r>
              <a:rPr lang="en-US" sz="1800" dirty="0" err="1"/>
              <a:t>četiri</a:t>
            </a:r>
            <a:r>
              <a:rPr lang="en-US" sz="1800" dirty="0"/>
              <a:t> doze </a:t>
            </a:r>
            <a:r>
              <a:rPr lang="en-US" sz="1800" dirty="0" err="1"/>
              <a:t>tocilizumaba</a:t>
            </a:r>
            <a:r>
              <a:rPr lang="en-US" sz="1800" dirty="0"/>
              <a:t> </a:t>
            </a:r>
            <a:r>
              <a:rPr lang="en-US" sz="1800" dirty="0" err="1"/>
              <a:t>moraju</a:t>
            </a:r>
            <a:r>
              <a:rPr lang="en-US" sz="1800" dirty="0"/>
              <a:t> </a:t>
            </a:r>
            <a:r>
              <a:rPr lang="en-US" sz="1800" dirty="0" err="1"/>
              <a:t>biti</a:t>
            </a:r>
            <a:r>
              <a:rPr lang="en-US" sz="1800" dirty="0"/>
              <a:t> </a:t>
            </a:r>
            <a:r>
              <a:rPr lang="en-US" sz="1800" dirty="0" err="1"/>
              <a:t>dostupne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primjenu</a:t>
            </a:r>
            <a:r>
              <a:rPr lang="en-US" sz="1800" dirty="0"/>
              <a:t> u </a:t>
            </a:r>
            <a:r>
              <a:rPr lang="en-US" sz="1800" dirty="0" err="1"/>
              <a:t>bolničkom</a:t>
            </a:r>
            <a:r>
              <a:rPr lang="en-US" sz="1800" dirty="0"/>
              <a:t> </a:t>
            </a:r>
            <a:r>
              <a:rPr lang="en-US" sz="1800" dirty="0" err="1"/>
              <a:t>centru</a:t>
            </a:r>
            <a:r>
              <a:rPr lang="en-US" sz="1800" dirty="0"/>
              <a:t> </a:t>
            </a:r>
            <a:r>
              <a:rPr lang="en-US" sz="1800" dirty="0" err="1"/>
              <a:t>prije</a:t>
            </a:r>
            <a:r>
              <a:rPr lang="en-US" sz="1800" dirty="0"/>
              <a:t> </a:t>
            </a:r>
            <a:r>
              <a:rPr lang="en-US" sz="1800" dirty="0" err="1"/>
              <a:t>infuzije</a:t>
            </a:r>
            <a:r>
              <a:rPr lang="en-US" sz="1800" dirty="0"/>
              <a:t> </a:t>
            </a:r>
            <a:r>
              <a:rPr lang="en-US" sz="1800" dirty="0" err="1"/>
              <a:t>lijeka</a:t>
            </a:r>
            <a:r>
              <a:rPr lang="en-US" sz="1800" dirty="0"/>
              <a:t> </a:t>
            </a:r>
            <a:r>
              <a:rPr lang="en-US" sz="1800" dirty="0" err="1"/>
              <a:t>Kymriah</a:t>
            </a:r>
            <a:r>
              <a:rPr lang="en-US" sz="1800" dirty="0"/>
              <a:t> </a:t>
            </a:r>
          </a:p>
          <a:p>
            <a:pPr marL="158115" indent="-158115">
              <a:spcBef>
                <a:spcPts val="1200"/>
              </a:spcBef>
            </a:pPr>
            <a:r>
              <a:rPr lang="en-US" sz="1800" dirty="0" err="1"/>
              <a:t>Zbog</a:t>
            </a:r>
            <a:r>
              <a:rPr lang="en-US" sz="1800" dirty="0"/>
              <a:t> </a:t>
            </a:r>
            <a:r>
              <a:rPr lang="en-US" sz="1800" dirty="0" err="1"/>
              <a:t>poznatog</a:t>
            </a:r>
            <a:r>
              <a:rPr lang="en-US" sz="1800" dirty="0"/>
              <a:t> </a:t>
            </a:r>
            <a:r>
              <a:rPr lang="en-US" sz="1800" dirty="0" err="1"/>
              <a:t>limfolitičkog</a:t>
            </a:r>
            <a:r>
              <a:rPr lang="en-US" sz="1800" dirty="0"/>
              <a:t> </a:t>
            </a:r>
            <a:r>
              <a:rPr lang="en-US" sz="1800" dirty="0" err="1"/>
              <a:t>učinka</a:t>
            </a:r>
            <a:r>
              <a:rPr lang="en-US" sz="1800" dirty="0"/>
              <a:t> </a:t>
            </a:r>
            <a:r>
              <a:rPr lang="en-US" sz="1800" dirty="0" err="1"/>
              <a:t>kortikosteroida</a:t>
            </a:r>
            <a:r>
              <a:rPr lang="en-US" sz="1800" dirty="0" smtClean="0"/>
              <a:t>*:</a:t>
            </a:r>
            <a:endParaRPr lang="en-US" sz="1800" dirty="0"/>
          </a:p>
          <a:p>
            <a:pPr marL="316853" lvl="1" indent="-158115">
              <a:spcBef>
                <a:spcPts val="1200"/>
              </a:spcBef>
            </a:pPr>
            <a:r>
              <a:rPr lang="en-US" sz="1383" dirty="0" err="1"/>
              <a:t>Kortikosteroidi</a:t>
            </a:r>
            <a:r>
              <a:rPr lang="en-US" sz="1383" dirty="0"/>
              <a:t> se ne </a:t>
            </a:r>
            <a:r>
              <a:rPr lang="en-US" sz="1383" dirty="0" err="1"/>
              <a:t>smiju</a:t>
            </a:r>
            <a:r>
              <a:rPr lang="en-US" sz="1383" dirty="0"/>
              <a:t> </a:t>
            </a:r>
            <a:r>
              <a:rPr lang="en-US" sz="1383" dirty="0" err="1"/>
              <a:t>rabiti</a:t>
            </a:r>
            <a:r>
              <a:rPr lang="en-US" sz="1383" dirty="0"/>
              <a:t> </a:t>
            </a:r>
            <a:r>
              <a:rPr lang="en-US" sz="1383" dirty="0" err="1"/>
              <a:t>za</a:t>
            </a:r>
            <a:r>
              <a:rPr lang="en-US" sz="1383" dirty="0"/>
              <a:t> </a:t>
            </a:r>
            <a:r>
              <a:rPr lang="en-US" sz="1383" dirty="0" err="1" smtClean="0"/>
              <a:t>premedikaciju</a:t>
            </a:r>
            <a:r>
              <a:rPr lang="hr-HR" sz="1383" dirty="0" smtClean="0"/>
              <a:t> </a:t>
            </a:r>
            <a:r>
              <a:rPr lang="en-US" sz="1383" u="sng" dirty="0" err="1" smtClean="0"/>
              <a:t>osim</a:t>
            </a:r>
            <a:r>
              <a:rPr lang="hr-HR" sz="1383" dirty="0"/>
              <a:t> </a:t>
            </a:r>
            <a:r>
              <a:rPr lang="en-US" sz="1383" dirty="0" smtClean="0"/>
              <a:t>u </a:t>
            </a:r>
            <a:r>
              <a:rPr lang="en-US" sz="1383" dirty="0" err="1"/>
              <a:t>hitnom</a:t>
            </a:r>
            <a:r>
              <a:rPr lang="en-US" sz="1383" dirty="0"/>
              <a:t> </a:t>
            </a:r>
            <a:r>
              <a:rPr lang="en-US" sz="1383" dirty="0" err="1"/>
              <a:t>slučaju</a:t>
            </a:r>
            <a:r>
              <a:rPr lang="en-US" sz="1383" dirty="0"/>
              <a:t> </a:t>
            </a:r>
            <a:r>
              <a:rPr lang="en-US" sz="1383" dirty="0" err="1" smtClean="0"/>
              <a:t>opasnom</a:t>
            </a:r>
            <a:r>
              <a:rPr lang="en-US" sz="1383" dirty="0" smtClean="0"/>
              <a:t> </a:t>
            </a:r>
            <a:r>
              <a:rPr lang="en-US" sz="1383" dirty="0" err="1"/>
              <a:t>po</a:t>
            </a:r>
            <a:r>
              <a:rPr lang="en-US" sz="1383" dirty="0"/>
              <a:t> </a:t>
            </a:r>
            <a:r>
              <a:rPr lang="en-US" sz="1383" dirty="0" err="1" smtClean="0"/>
              <a:t>život</a:t>
            </a:r>
            <a:endParaRPr lang="en-US" sz="1383" dirty="0"/>
          </a:p>
          <a:p>
            <a:pPr marL="316853" lvl="1" indent="-158115">
              <a:spcBef>
                <a:spcPts val="1200"/>
              </a:spcBef>
            </a:pPr>
            <a:r>
              <a:rPr lang="en-US" sz="1383" dirty="0" err="1"/>
              <a:t>Izbjegavajte</a:t>
            </a:r>
            <a:r>
              <a:rPr lang="en-US" sz="1383" dirty="0"/>
              <a:t> </a:t>
            </a:r>
            <a:r>
              <a:rPr lang="en-US" sz="1383" dirty="0" err="1"/>
              <a:t>upotrebu</a:t>
            </a:r>
            <a:r>
              <a:rPr lang="en-US" sz="1383" dirty="0"/>
              <a:t> </a:t>
            </a:r>
            <a:r>
              <a:rPr lang="en-US" sz="1383" dirty="0" err="1"/>
              <a:t>kortikosteroida</a:t>
            </a:r>
            <a:r>
              <a:rPr lang="en-US" sz="1383" dirty="0"/>
              <a:t> </a:t>
            </a:r>
            <a:r>
              <a:rPr lang="en-US" sz="1383" dirty="0" err="1"/>
              <a:t>nakon</a:t>
            </a:r>
            <a:r>
              <a:rPr lang="en-US" sz="1383" dirty="0"/>
              <a:t> </a:t>
            </a:r>
            <a:r>
              <a:rPr lang="en-US" sz="1383" dirty="0" err="1"/>
              <a:t>infuzije</a:t>
            </a:r>
            <a:r>
              <a:rPr lang="en-US" sz="1383" dirty="0"/>
              <a:t> </a:t>
            </a:r>
            <a:r>
              <a:rPr lang="en-US" sz="1383" u="sng" dirty="0" err="1" smtClean="0"/>
              <a:t>osim</a:t>
            </a:r>
            <a:r>
              <a:rPr lang="en-US" sz="1383" dirty="0" smtClean="0"/>
              <a:t> </a:t>
            </a:r>
            <a:r>
              <a:rPr lang="en-US" sz="1383" dirty="0"/>
              <a:t>u </a:t>
            </a:r>
            <a:r>
              <a:rPr lang="en-US" sz="1383" dirty="0" err="1"/>
              <a:t>hitnom</a:t>
            </a:r>
            <a:r>
              <a:rPr lang="en-US" sz="1383" dirty="0"/>
              <a:t> </a:t>
            </a:r>
            <a:r>
              <a:rPr lang="en-US" sz="1383" dirty="0" err="1" smtClean="0"/>
              <a:t>slučaju</a:t>
            </a:r>
            <a:r>
              <a:rPr lang="hr-HR" sz="1383" dirty="0" smtClean="0"/>
              <a:t> </a:t>
            </a:r>
            <a:r>
              <a:rPr lang="en-US" sz="1383" dirty="0" err="1" smtClean="0"/>
              <a:t>opasnom</a:t>
            </a:r>
            <a:r>
              <a:rPr lang="en-US" sz="1383" dirty="0" smtClean="0"/>
              <a:t> </a:t>
            </a:r>
            <a:r>
              <a:rPr lang="en-US" sz="1383" dirty="0" err="1"/>
              <a:t>po</a:t>
            </a:r>
            <a:r>
              <a:rPr lang="en-US" sz="1383" dirty="0"/>
              <a:t> </a:t>
            </a:r>
            <a:r>
              <a:rPr lang="en-US" sz="1383" dirty="0" err="1"/>
              <a:t>život</a:t>
            </a:r>
            <a:r>
              <a:rPr lang="en-US" sz="1383" dirty="0"/>
              <a:t> </a:t>
            </a:r>
            <a:r>
              <a:rPr lang="en-US" sz="1383" dirty="0" err="1"/>
              <a:t>ili</a:t>
            </a:r>
            <a:r>
              <a:rPr lang="en-US" sz="1383" dirty="0"/>
              <a:t> u </a:t>
            </a:r>
            <a:r>
              <a:rPr lang="en-US" sz="1383" dirty="0" err="1"/>
              <a:t>skladu</a:t>
            </a:r>
            <a:r>
              <a:rPr lang="en-US" sz="1383" dirty="0"/>
              <a:t> s </a:t>
            </a:r>
            <a:r>
              <a:rPr lang="en-US" sz="1383" dirty="0" err="1"/>
              <a:t>algoritmom</a:t>
            </a:r>
            <a:r>
              <a:rPr lang="en-US" sz="1383" dirty="0"/>
              <a:t> </a:t>
            </a:r>
            <a:r>
              <a:rPr lang="en-US" sz="1383" dirty="0" err="1"/>
              <a:t>zbrinjavanja</a:t>
            </a:r>
            <a:r>
              <a:rPr lang="en-US" sz="1383" dirty="0"/>
              <a:t> CRS-a </a:t>
            </a:r>
          </a:p>
          <a:p>
            <a:pPr marL="316853" lvl="1" indent="-158115">
              <a:spcBef>
                <a:spcPts val="1200"/>
              </a:spcBef>
            </a:pPr>
            <a:r>
              <a:rPr lang="en-US" sz="1383" dirty="0" err="1"/>
              <a:t>Zamjenske</a:t>
            </a:r>
            <a:r>
              <a:rPr lang="en-US" sz="1383" dirty="0"/>
              <a:t> </a:t>
            </a:r>
            <a:r>
              <a:rPr lang="en-US" sz="1383" dirty="0" err="1"/>
              <a:t>fiziološke</a:t>
            </a:r>
            <a:r>
              <a:rPr lang="en-US" sz="1383" dirty="0"/>
              <a:t> doze </a:t>
            </a:r>
            <a:r>
              <a:rPr lang="en-US" sz="1383" dirty="0" err="1"/>
              <a:t>dopuštene</a:t>
            </a:r>
            <a:r>
              <a:rPr lang="en-US" sz="1383" dirty="0"/>
              <a:t> </a:t>
            </a:r>
            <a:r>
              <a:rPr lang="en-US" sz="1383" dirty="0" err="1"/>
              <a:t>su</a:t>
            </a:r>
            <a:r>
              <a:rPr lang="en-US" sz="1383" dirty="0"/>
              <a:t> </a:t>
            </a:r>
            <a:r>
              <a:rPr lang="en-US" sz="1383" dirty="0" err="1"/>
              <a:t>za</a:t>
            </a:r>
            <a:r>
              <a:rPr lang="en-US" sz="1383" dirty="0"/>
              <a:t> </a:t>
            </a:r>
            <a:r>
              <a:rPr lang="en-US" sz="1383" dirty="0" err="1"/>
              <a:t>adrenalnu</a:t>
            </a:r>
            <a:r>
              <a:rPr lang="en-US" sz="1383" dirty="0"/>
              <a:t> </a:t>
            </a:r>
            <a:r>
              <a:rPr lang="en-US" sz="1383" dirty="0" err="1" smtClean="0"/>
              <a:t>insuficijenciju</a:t>
            </a:r>
            <a:endParaRPr lang="en-US" sz="1383" dirty="0"/>
          </a:p>
          <a:p>
            <a:pPr marL="158115" indent="-158115">
              <a:spcBef>
                <a:spcPts val="1200"/>
              </a:spcBef>
              <a:spcAft>
                <a:spcPts val="600"/>
              </a:spcAft>
            </a:pPr>
            <a:r>
              <a:rPr lang="en-US" sz="1800" dirty="0" err="1"/>
              <a:t>Antagonisti</a:t>
            </a:r>
            <a:r>
              <a:rPr lang="en-US" sz="1800" dirty="0"/>
              <a:t> </a:t>
            </a:r>
            <a:r>
              <a:rPr lang="en-US" sz="1800" dirty="0" err="1"/>
              <a:t>faktora</a:t>
            </a:r>
            <a:r>
              <a:rPr lang="en-US" sz="1800" dirty="0"/>
              <a:t> </a:t>
            </a:r>
            <a:r>
              <a:rPr lang="en-US" sz="1800" dirty="0" err="1"/>
              <a:t>nekroze</a:t>
            </a:r>
            <a:r>
              <a:rPr lang="en-US" sz="1800" dirty="0"/>
              <a:t> </a:t>
            </a:r>
            <a:r>
              <a:rPr lang="en-US" sz="1800" dirty="0" err="1"/>
              <a:t>tumora</a:t>
            </a:r>
            <a:r>
              <a:rPr lang="en-US" sz="1800" dirty="0"/>
              <a:t> (TNF) ne </a:t>
            </a:r>
            <a:r>
              <a:rPr lang="en-US" sz="1800" dirty="0" err="1"/>
              <a:t>preporučuju</a:t>
            </a:r>
            <a:r>
              <a:rPr lang="en-US" sz="1800" dirty="0"/>
              <a:t> se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zbrinjavanje</a:t>
            </a:r>
            <a:r>
              <a:rPr lang="en-US" sz="1800" dirty="0"/>
              <a:t> </a:t>
            </a:r>
            <a:r>
              <a:rPr lang="en-US" sz="1800" dirty="0" err="1"/>
              <a:t>sindroma</a:t>
            </a:r>
            <a:r>
              <a:rPr lang="en-US" sz="1800" dirty="0"/>
              <a:t> </a:t>
            </a:r>
            <a:r>
              <a:rPr lang="en-US" sz="1800" dirty="0" err="1"/>
              <a:t>otpuštanja</a:t>
            </a:r>
            <a:r>
              <a:rPr lang="en-US" sz="1800" dirty="0"/>
              <a:t> </a:t>
            </a:r>
            <a:r>
              <a:rPr lang="en-US" sz="1800" dirty="0" err="1"/>
              <a:t>citokina</a:t>
            </a:r>
            <a:r>
              <a:rPr lang="en-US" sz="1800" dirty="0"/>
              <a:t> </a:t>
            </a:r>
            <a:r>
              <a:rPr lang="en-US" sz="1800" dirty="0" err="1"/>
              <a:t>povezanog</a:t>
            </a:r>
            <a:r>
              <a:rPr lang="en-US" sz="1800" dirty="0"/>
              <a:t> s </a:t>
            </a:r>
            <a:r>
              <a:rPr lang="en-US" sz="1800" dirty="0" err="1"/>
              <a:t>lijekom</a:t>
            </a:r>
            <a:r>
              <a:rPr lang="en-US" sz="1800" dirty="0"/>
              <a:t> </a:t>
            </a:r>
            <a:r>
              <a:rPr lang="en-US" sz="1800" dirty="0" err="1" smtClean="0"/>
              <a:t>Kymriah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17</a:t>
            </a:fld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579811" y="4982289"/>
            <a:ext cx="5942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115" indent="-158115">
              <a:spcBef>
                <a:spcPts val="1200"/>
              </a:spcBef>
            </a:pPr>
            <a:r>
              <a:rPr lang="en-US" sz="1000" dirty="0"/>
              <a:t>*</a:t>
            </a:r>
            <a:r>
              <a:rPr lang="en-US" sz="1000" dirty="0" smtClean="0"/>
              <a:t>KYMRIAH se </a:t>
            </a:r>
            <a:r>
              <a:rPr lang="en-US" sz="1000" dirty="0" err="1"/>
              <a:t>nastavlja</a:t>
            </a:r>
            <a:r>
              <a:rPr lang="en-US" sz="1000" dirty="0"/>
              <a:t> </a:t>
            </a:r>
            <a:r>
              <a:rPr lang="en-US" sz="1000" dirty="0" err="1"/>
              <a:t>ekspandirati</a:t>
            </a:r>
            <a:r>
              <a:rPr lang="en-US" sz="1000" dirty="0"/>
              <a:t> i </a:t>
            </a:r>
            <a:r>
              <a:rPr lang="en-US" sz="1000" dirty="0" err="1"/>
              <a:t>perzistirati</a:t>
            </a:r>
            <a:r>
              <a:rPr lang="en-US" sz="1000" dirty="0"/>
              <a:t> </a:t>
            </a:r>
            <a:r>
              <a:rPr lang="en-US" sz="1000" dirty="0" err="1"/>
              <a:t>nakon</a:t>
            </a:r>
            <a:r>
              <a:rPr lang="en-US" sz="1000" dirty="0"/>
              <a:t> </a:t>
            </a:r>
            <a:r>
              <a:rPr lang="en-US" sz="1000" dirty="0" err="1"/>
              <a:t>primjene</a:t>
            </a:r>
            <a:r>
              <a:rPr lang="en-US" sz="1000" dirty="0"/>
              <a:t> </a:t>
            </a:r>
            <a:r>
              <a:rPr lang="en-US" sz="1000" dirty="0" err="1"/>
              <a:t>tocilizumaba</a:t>
            </a:r>
            <a:r>
              <a:rPr lang="en-US" sz="1000" dirty="0"/>
              <a:t> i </a:t>
            </a:r>
            <a:r>
              <a:rPr lang="en-US" sz="1000" dirty="0" err="1"/>
              <a:t>kortikosteroida</a:t>
            </a:r>
            <a:r>
              <a:rPr lang="en-US" sz="1000" dirty="0"/>
              <a:t> .</a:t>
            </a:r>
          </a:p>
          <a:p>
            <a:pPr marL="158115" indent="-158115"/>
            <a:endParaRPr lang="en-US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Kolovoz 2108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5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6BB8D-99B6-024B-AEF7-8DAABB66B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Algoritam</a:t>
            </a:r>
            <a:r>
              <a:rPr lang="en-US" dirty="0"/>
              <a:t> </a:t>
            </a:r>
            <a:r>
              <a:rPr lang="en-US" dirty="0" err="1"/>
              <a:t>zbrinjavanja</a:t>
            </a:r>
            <a:r>
              <a:rPr lang="en-US" dirty="0"/>
              <a:t> </a:t>
            </a:r>
            <a:r>
              <a:rPr lang="en-US" dirty="0" err="1"/>
              <a:t>sindroma</a:t>
            </a:r>
            <a:r>
              <a:rPr lang="en-US" dirty="0"/>
              <a:t> </a:t>
            </a:r>
            <a:r>
              <a:rPr lang="en-US" dirty="0" err="1"/>
              <a:t>otpuštanja</a:t>
            </a:r>
            <a:r>
              <a:rPr lang="en-US" dirty="0"/>
              <a:t> </a:t>
            </a:r>
            <a:r>
              <a:rPr lang="en-US" dirty="0" err="1"/>
              <a:t>citokina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primjene</a:t>
            </a:r>
            <a:r>
              <a:rPr lang="en-US" dirty="0"/>
              <a:t> </a:t>
            </a:r>
            <a:r>
              <a:rPr lang="en-US" dirty="0" err="1"/>
              <a:t>lijeka</a:t>
            </a:r>
            <a:r>
              <a:rPr lang="en-US" dirty="0"/>
              <a:t> KYMRIAH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27C6A5-3D93-784C-926A-F4387DC8B7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Kolovoz 2108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C2C8E4-ADF5-B441-9853-9DAF2AAAA7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18</a:t>
            </a:fld>
            <a:endParaRPr lang="uk-UA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6197956-D04C-E74B-94A4-A5B69BD06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63146"/>
              </p:ext>
            </p:extLst>
          </p:nvPr>
        </p:nvGraphicFramePr>
        <p:xfrm>
          <a:off x="685800" y="1237053"/>
          <a:ext cx="7772400" cy="36401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9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2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6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Težina</a:t>
                      </a:r>
                      <a:r>
                        <a:rPr lang="en-US" sz="1400" dirty="0" smtClean="0">
                          <a:effectLst/>
                        </a:rPr>
                        <a:t> CRS-a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R="3669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Zbrinjavanje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R="3669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59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err="1" smtClean="0">
                          <a:effectLst/>
                        </a:rPr>
                        <a:t>Prodromalni</a:t>
                      </a:r>
                      <a:r>
                        <a:rPr lang="en-US" sz="1400" i="1" dirty="0" smtClean="0">
                          <a:effectLst/>
                        </a:rPr>
                        <a:t> </a:t>
                      </a:r>
                      <a:r>
                        <a:rPr lang="en-US" sz="1400" i="1" dirty="0" err="1" smtClean="0">
                          <a:effectLst/>
                        </a:rPr>
                        <a:t>sindrom</a:t>
                      </a:r>
                      <a:r>
                        <a:rPr lang="en-US" sz="1400" dirty="0" smtClean="0">
                          <a:effectLst/>
                        </a:rPr>
                        <a:t>: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Vrućica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niskog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stupnja</a:t>
                      </a:r>
                      <a:r>
                        <a:rPr lang="en-US" sz="1400" dirty="0" smtClean="0">
                          <a:effectLst/>
                        </a:rPr>
                        <a:t>, </a:t>
                      </a:r>
                      <a:r>
                        <a:rPr lang="en-US" sz="1400" dirty="0" err="1" smtClean="0">
                          <a:effectLst/>
                        </a:rPr>
                        <a:t>umor</a:t>
                      </a:r>
                      <a:r>
                        <a:rPr lang="en-US" sz="1400" dirty="0" smtClean="0">
                          <a:effectLst/>
                        </a:rPr>
                        <a:t>, </a:t>
                      </a:r>
                      <a:r>
                        <a:rPr lang="en-US" sz="1400" dirty="0" err="1" smtClean="0">
                          <a:effectLst/>
                        </a:rPr>
                        <a:t>anoreksija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R="39075" marT="24464" marB="24464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200" dirty="0" smtClean="0">
                          <a:effectLst/>
                        </a:rPr>
                        <a:t>Pomno pratiti</a:t>
                      </a:r>
                      <a:r>
                        <a:rPr lang="en-US" sz="1200" dirty="0" smtClean="0">
                          <a:effectLst/>
                        </a:rPr>
                        <a:t>; </a:t>
                      </a:r>
                      <a:endParaRPr lang="hr-HR" sz="1200" dirty="0" smtClean="0">
                        <a:effectLst/>
                      </a:endParaRP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200" dirty="0" smtClean="0">
                          <a:effectLst/>
                        </a:rPr>
                        <a:t>I</a:t>
                      </a:r>
                      <a:r>
                        <a:rPr lang="en-US" sz="1200" dirty="0" err="1" smtClean="0">
                          <a:effectLst/>
                        </a:rPr>
                        <a:t>sključiti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infekciju</a:t>
                      </a:r>
                      <a:r>
                        <a:rPr lang="en-US" sz="1200" dirty="0" smtClean="0">
                          <a:effectLst/>
                        </a:rPr>
                        <a:t>;</a:t>
                      </a:r>
                      <a:endParaRPr lang="hr-HR" sz="1200" dirty="0" smtClean="0">
                        <a:effectLst/>
                      </a:endParaRP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200" dirty="0" smtClean="0">
                          <a:effectLst/>
                        </a:rPr>
                        <a:t>U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slučaju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neutropenije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primijeniti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antibiotike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prema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lokalnim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smjernicama</a:t>
                      </a:r>
                      <a:r>
                        <a:rPr lang="en-US" sz="1200" dirty="0" smtClean="0">
                          <a:effectLst/>
                        </a:rPr>
                        <a:t>; </a:t>
                      </a:r>
                      <a:r>
                        <a:rPr lang="en-US" sz="1200" dirty="0" err="1" smtClean="0">
                          <a:effectLst/>
                        </a:rPr>
                        <a:t>pružiti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simptomatsku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potporu</a:t>
                      </a:r>
                      <a:endParaRPr lang="en-US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R="39075" marT="24464" marB="2446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14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effectLst/>
                        </a:rPr>
                        <a:t>CRS </a:t>
                      </a:r>
                      <a:r>
                        <a:rPr lang="en-US" sz="1400" i="1" dirty="0" err="1" smtClean="0">
                          <a:effectLst/>
                        </a:rPr>
                        <a:t>koji</a:t>
                      </a:r>
                      <a:r>
                        <a:rPr lang="en-US" sz="1400" i="1" dirty="0" smtClean="0">
                          <a:effectLst/>
                        </a:rPr>
                        <a:t> </a:t>
                      </a:r>
                      <a:r>
                        <a:rPr lang="en-US" sz="1400" i="1" dirty="0" err="1" smtClean="0">
                          <a:effectLst/>
                        </a:rPr>
                        <a:t>zahtijeva</a:t>
                      </a:r>
                      <a:r>
                        <a:rPr lang="en-US" sz="1400" i="1" dirty="0" smtClean="0">
                          <a:effectLst/>
                        </a:rPr>
                        <a:t> </a:t>
                      </a:r>
                      <a:r>
                        <a:rPr lang="en-US" sz="1400" i="1" dirty="0" err="1" smtClean="0">
                          <a:effectLst/>
                        </a:rPr>
                        <a:t>blagu</a:t>
                      </a:r>
                      <a:r>
                        <a:rPr lang="en-US" sz="1400" i="1" dirty="0" smtClean="0">
                          <a:effectLst/>
                        </a:rPr>
                        <a:t> </a:t>
                      </a:r>
                      <a:r>
                        <a:rPr lang="en-US" sz="1400" i="1" dirty="0" err="1" smtClean="0">
                          <a:effectLst/>
                        </a:rPr>
                        <a:t>intervenciju</a:t>
                      </a:r>
                      <a:r>
                        <a:rPr lang="hr-HR" sz="1400" i="1" dirty="0" smtClean="0">
                          <a:effectLst/>
                        </a:rPr>
                        <a:t>-</a:t>
                      </a:r>
                      <a:r>
                        <a:rPr lang="en-US" sz="1400" i="1" dirty="0" smtClean="0">
                          <a:effectLst/>
                        </a:rPr>
                        <a:t> </a:t>
                      </a:r>
                      <a:r>
                        <a:rPr lang="en-US" sz="1400" i="1" dirty="0" err="1" smtClean="0">
                          <a:effectLst/>
                        </a:rPr>
                        <a:t>jedno</a:t>
                      </a:r>
                      <a:r>
                        <a:rPr lang="en-US" sz="1400" i="1" dirty="0" smtClean="0">
                          <a:effectLst/>
                        </a:rPr>
                        <a:t> </a:t>
                      </a:r>
                      <a:r>
                        <a:rPr lang="en-US" sz="1400" i="1" dirty="0" err="1" smtClean="0">
                          <a:effectLst/>
                        </a:rPr>
                        <a:t>ili</a:t>
                      </a:r>
                      <a:r>
                        <a:rPr lang="en-US" sz="1400" i="1" dirty="0" smtClean="0">
                          <a:effectLst/>
                        </a:rPr>
                        <a:t> </a:t>
                      </a:r>
                      <a:r>
                        <a:rPr lang="en-US" sz="1400" i="1" dirty="0" err="1" smtClean="0">
                          <a:effectLst/>
                        </a:rPr>
                        <a:t>više</a:t>
                      </a:r>
                      <a:r>
                        <a:rPr lang="en-US" sz="1400" i="1" dirty="0" smtClean="0">
                          <a:effectLst/>
                        </a:rPr>
                        <a:t> od </a:t>
                      </a:r>
                      <a:r>
                        <a:rPr lang="en-US" sz="1400" i="1" dirty="0" err="1" smtClean="0">
                          <a:effectLst/>
                        </a:rPr>
                        <a:t>sljedećeg</a:t>
                      </a:r>
                      <a:r>
                        <a:rPr lang="en-US" sz="1400" i="0" dirty="0" smtClean="0">
                          <a:effectLst/>
                        </a:rPr>
                        <a:t>:</a:t>
                      </a:r>
                      <a:r>
                        <a:rPr lang="en-US" sz="1400" i="1" dirty="0" smtClean="0">
                          <a:effectLst/>
                        </a:rPr>
                        <a:t> </a:t>
                      </a:r>
                      <a:endParaRPr lang="en-US" sz="1400" i="1" dirty="0">
                        <a:effectLst/>
                      </a:endParaRPr>
                    </a:p>
                    <a:p>
                      <a:pPr marL="171450" marR="0" lvl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.AppleSystemUIFont"/>
                        <a:buChar char="–"/>
                      </a:pPr>
                      <a:r>
                        <a:rPr lang="en-US" sz="1400" dirty="0" err="1" smtClean="0">
                          <a:effectLst/>
                        </a:rPr>
                        <a:t>Visoka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temperatura</a:t>
                      </a:r>
                      <a:endParaRPr lang="hr-HR" sz="1400" dirty="0" smtClean="0">
                        <a:effectLst/>
                      </a:endParaRPr>
                    </a:p>
                    <a:p>
                      <a:pPr marL="171450" marR="0" lvl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.AppleSystemUIFont"/>
                        <a:buChar char="–"/>
                      </a:pPr>
                      <a:r>
                        <a:rPr lang="en-US" sz="1400" dirty="0" smtClean="0">
                          <a:effectLst/>
                        </a:rPr>
                        <a:t>H</a:t>
                      </a:r>
                      <a:r>
                        <a:rPr lang="hr-HR" sz="1400" dirty="0" smtClean="0">
                          <a:effectLst/>
                        </a:rPr>
                        <a:t>ipoksija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>
                        <a:effectLst/>
                      </a:endParaRPr>
                    </a:p>
                    <a:p>
                      <a:pPr marL="171450" marR="0" lvl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.AppleSystemUIFont"/>
                        <a:buChar char="–"/>
                      </a:pPr>
                      <a:r>
                        <a:rPr lang="hr-HR" sz="1400" dirty="0" smtClean="0">
                          <a:effectLst/>
                        </a:rPr>
                        <a:t>Blaga hipotenzija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R="39075" marT="24464" marB="2446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r-HR" sz="1200" dirty="0" smtClean="0">
                        <a:effectLst/>
                      </a:endParaRP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>
                          <a:effectLst/>
                        </a:rPr>
                        <a:t>Primijeniti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antipiretike</a:t>
                      </a:r>
                      <a:r>
                        <a:rPr lang="en-US" sz="1200" dirty="0" smtClean="0">
                          <a:effectLst/>
                        </a:rPr>
                        <a:t>, </a:t>
                      </a:r>
                      <a:r>
                        <a:rPr lang="en-US" sz="1200" dirty="0" err="1" smtClean="0">
                          <a:effectLst/>
                        </a:rPr>
                        <a:t>kisik</a:t>
                      </a:r>
                      <a:r>
                        <a:rPr lang="en-US" sz="1200" dirty="0" smtClean="0">
                          <a:effectLst/>
                        </a:rPr>
                        <a:t>, </a:t>
                      </a:r>
                      <a:r>
                        <a:rPr lang="en-US" sz="1200" dirty="0" err="1" smtClean="0">
                          <a:effectLst/>
                        </a:rPr>
                        <a:t>infuzijske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otopine</a:t>
                      </a:r>
                      <a:r>
                        <a:rPr lang="en-US" sz="1200" dirty="0" smtClean="0">
                          <a:effectLst/>
                        </a:rPr>
                        <a:t> i/</a:t>
                      </a:r>
                      <a:r>
                        <a:rPr lang="en-US" sz="1200" dirty="0" err="1" smtClean="0">
                          <a:effectLst/>
                        </a:rPr>
                        <a:t>ili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vazopresore</a:t>
                      </a:r>
                      <a:r>
                        <a:rPr lang="en-US" sz="1200" dirty="0" smtClean="0">
                          <a:effectLst/>
                        </a:rPr>
                        <a:t> u </a:t>
                      </a:r>
                      <a:r>
                        <a:rPr lang="en-US" sz="1200" dirty="0" err="1" smtClean="0">
                          <a:effectLst/>
                        </a:rPr>
                        <a:t>niskoj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dozi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prema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potrebi</a:t>
                      </a:r>
                      <a:endParaRPr lang="en-US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R="39075" marT="24464" marB="2446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48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6BB8D-99B6-024B-AEF7-8DAABB66B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Algoritam zbrinjavanja sindroma otpuštanja </a:t>
            </a:r>
            <a:r>
              <a:rPr lang="hr-HR" dirty="0" err="1"/>
              <a:t>citokina</a:t>
            </a:r>
            <a:r>
              <a:rPr lang="hr-HR" dirty="0"/>
              <a:t> kod primjene lijeka </a:t>
            </a:r>
            <a:r>
              <a:rPr lang="hr-HR" dirty="0" smtClean="0"/>
              <a:t>KYMRIAH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+mn-lt"/>
              </a:rPr>
              <a:t>(</a:t>
            </a:r>
            <a:r>
              <a:rPr lang="en-US" altLang="en-US" smtClean="0">
                <a:latin typeface="+mn-lt"/>
              </a:rPr>
              <a:t>nastavak)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C2C8E4-ADF5-B441-9853-9DAF2AAAA7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19</a:t>
            </a:fld>
            <a:endParaRPr lang="uk-UA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2E9CAF2-94C2-AF48-9E41-1AF3F65A76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209624"/>
              </p:ext>
            </p:extLst>
          </p:nvPr>
        </p:nvGraphicFramePr>
        <p:xfrm>
          <a:off x="710076" y="1137336"/>
          <a:ext cx="7772400" cy="4245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5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7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01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Težina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CRS-a</a:t>
                      </a:r>
                      <a:endParaRPr lang="en-US" sz="1400" b="1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R="3669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Zbrinjavanje</a:t>
                      </a:r>
                      <a:endParaRPr lang="en-US" sz="1400" b="1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R="3669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3618">
                <a:tc>
                  <a:txBody>
                    <a:bodyPr/>
                    <a:lstStyle/>
                    <a:p>
                      <a:pPr marL="0" marR="0" inden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r-HR" sz="14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CRS koji zahtijeva umjerenu do agresivnu intervenciju – jedno ili više od sljedećeg</a:t>
                      </a:r>
                      <a:r>
                        <a:rPr lang="en-GB" sz="1400" b="1" i="1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:</a:t>
                      </a:r>
                      <a:endParaRPr lang="en-US" sz="1400" dirty="0">
                        <a:effectLst/>
                      </a:endParaRPr>
                    </a:p>
                    <a:p>
                      <a:pPr marL="171450" marR="0" lvl="0" indent="-1714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.AppleSystemUIFont"/>
                        <a:buChar char="–"/>
                      </a:pPr>
                      <a:r>
                        <a:rPr lang="hr-HR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Hemodinamska</a:t>
                      </a:r>
                      <a:r>
                        <a:rPr lang="hr-H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nestabilnost usprkos infuzijskim otopinama i </a:t>
                      </a:r>
                      <a:r>
                        <a:rPr lang="hr-HR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vazopresorskoj</a:t>
                      </a:r>
                      <a:r>
                        <a:rPr lang="hr-H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potpori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171450" marR="0" lvl="0" indent="-1714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.AppleSystemUIFont"/>
                        <a:buChar char="–"/>
                      </a:pPr>
                      <a:r>
                        <a:rPr lang="hr-H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Pogoršanje respiratornog </a:t>
                      </a:r>
                      <a:r>
                        <a:rPr lang="hr-HR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distresa</a:t>
                      </a:r>
                      <a:r>
                        <a:rPr lang="hr-H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uključujući plućne </a:t>
                      </a:r>
                      <a:r>
                        <a:rPr lang="hr-HR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infiltrate</a:t>
                      </a:r>
                      <a:r>
                        <a:rPr lang="hr-H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povećana potrebe za kisikom uključujući visoko protočni kisik i/ili potrebu za mehaničkom ventilacijom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171450" marR="0" lvl="0" indent="-1714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.AppleSystemUIFont"/>
                        <a:buChar char="–"/>
                      </a:pPr>
                      <a:r>
                        <a:rPr lang="hr-H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Brzo kliničko pogoršanje</a:t>
                      </a:r>
                      <a:endParaRPr lang="en-US" sz="1400" dirty="0">
                        <a:effectLst/>
                      </a:endParaRPr>
                    </a:p>
                  </a:txBody>
                  <a:tcPr marR="39075" marT="24464" marB="91440"/>
                </a:tc>
                <a:tc>
                  <a:txBody>
                    <a:bodyPr/>
                    <a:lstStyle/>
                    <a:p>
                      <a:pPr marL="171450" marR="0" indent="-171450"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80340" algn="l"/>
                          <a:tab pos="91440" algn="l"/>
                        </a:tabLst>
                      </a:pP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Primijeniti </a:t>
                      </a: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vazopresor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 visokoj dozi ili više </a:t>
                      </a: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vazopresora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kisik, mehaničku ventilaciju i/ili drugu </a:t>
                      </a: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suportivnu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skrb prema potrebi</a:t>
                      </a:r>
                      <a:endParaRPr lang="en-US" sz="1200" dirty="0">
                        <a:effectLst/>
                      </a:endParaRPr>
                    </a:p>
                    <a:p>
                      <a:pPr marL="171450" marR="0" indent="-171450"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80340" algn="l"/>
                          <a:tab pos="91440" algn="l"/>
                        </a:tabLst>
                      </a:pP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Primijeniti </a:t>
                      </a: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tocilizumab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en-US" sz="1200" dirty="0">
                        <a:effectLst/>
                      </a:endParaRPr>
                    </a:p>
                    <a:p>
                      <a:pPr marL="402593" marR="0" lvl="0" indent="-171450"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.AppleSystemUIFont"/>
                        <a:buChar char="–"/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Bolesnik težine manje od 30 kg: 12 mg/kg </a:t>
                      </a: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intravenski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tijekom 1 sata</a:t>
                      </a:r>
                      <a:endParaRPr lang="en-US" sz="1200" dirty="0">
                        <a:effectLst/>
                      </a:endParaRPr>
                    </a:p>
                    <a:p>
                      <a:pPr marL="402593" marR="0" lvl="0" indent="-171450"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.AppleSystemUIFont"/>
                        <a:buChar char="–"/>
                        <a:tabLst>
                          <a:tab pos="180340" algn="l"/>
                          <a:tab pos="457200" algn="l"/>
                        </a:tabLst>
                      </a:pP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Bolesnik težine ≥30 kg: 8 mg/kg </a:t>
                      </a: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intravenski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tijekom 1 sata (maksimalna doza 800 mg)</a:t>
                      </a:r>
                      <a:endParaRPr lang="en-US" sz="1200" dirty="0">
                        <a:effectLst/>
                      </a:endParaRPr>
                    </a:p>
                    <a:p>
                      <a:pPr marL="171450" marR="0" lvl="0" indent="-171450" algn="l" defTabSz="634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Tocilizumab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primijeniti isključivo </a:t>
                      </a: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intravenskom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infuzijom (supkutana primjena nije odobrena za CRS)</a:t>
                      </a:r>
                      <a:endParaRPr lang="en-US" sz="1200" kern="1200" dirty="0" smtClean="0">
                        <a:effectLst/>
                      </a:endParaRP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Ponoviti </a:t>
                      </a: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tocilizumab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prema potrebi u razmaku od najmanje 8 sati ako ne dođe do kliničkog poboljšanja</a:t>
                      </a:r>
                      <a:endParaRPr lang="en-US" sz="1200" kern="1200" dirty="0">
                        <a:effectLst/>
                      </a:endParaRP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Ako nema odgovora na drugu dozu </a:t>
                      </a: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tocilizumaba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razmotriti treću dozu </a:t>
                      </a: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tocilizumaba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ili primijeniti druge mjere za liječenje sindroma otpuštanja </a:t>
                      </a: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citokina</a:t>
                      </a:r>
                      <a:endParaRPr lang="en-US" sz="1200" kern="1200" dirty="0">
                        <a:effectLst/>
                      </a:endParaRP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Ograničiti na ukupno najviše 4 doze </a:t>
                      </a: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tocilizumaba</a:t>
                      </a:r>
                      <a:endParaRPr lang="en-US" sz="1200" kern="1200" dirty="0" smtClean="0">
                        <a:effectLst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180340" algn="l"/>
                          <a:tab pos="91440" algn="l"/>
                        </a:tabLst>
                      </a:pP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Ako ne dođe do kliničkog poboljšanja u roku od 12 do 18 sati od prve doze </a:t>
                      </a: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tocilizumaba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ili ako u bilo kojem trenutku dođe do pogoršanja, primijeniti </a:t>
                      </a: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metilprednizolon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 mg/kg  u početnoj dozi, zatim 2 mg/kg na dan dok više ne budu potrebni </a:t>
                      </a: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vazopresori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visoko protočni kisik, a zatim postupno smanjivati dozu.</a:t>
                      </a:r>
                      <a:r>
                        <a:rPr lang="en-GB" sz="1200" dirty="0" smtClean="0">
                          <a:effectLst/>
                        </a:rPr>
                        <a:t> </a:t>
                      </a:r>
                      <a:endParaRPr lang="en-US" sz="1200" strike="sng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R="39075" marT="24464" marB="2446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Kolovoz 2108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12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98513" y="421409"/>
            <a:ext cx="7772400" cy="4823922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hr-HR" sz="2500" b="1" dirty="0"/>
              <a:t>Ovaj vodič predstavlja edukacijski materijal koji je obavezan kao uvjet za stavljanje lijeka </a:t>
            </a:r>
            <a:r>
              <a:rPr lang="hr-HR" sz="2500" b="1" dirty="0" err="1"/>
              <a:t>Kymriah</a:t>
            </a:r>
            <a:r>
              <a:rPr lang="hr-HR" sz="2500" b="1" dirty="0"/>
              <a:t> u promet, u cilju dodatne </a:t>
            </a:r>
            <a:r>
              <a:rPr lang="hr-HR" sz="2500" b="1" dirty="0" err="1"/>
              <a:t>minimizacije</a:t>
            </a:r>
            <a:r>
              <a:rPr lang="hr-HR" sz="2500" b="1" dirty="0"/>
              <a:t> važnih odabranih rizika</a:t>
            </a:r>
            <a:r>
              <a:rPr lang="hr-HR" sz="2500" b="1" dirty="0" smtClean="0"/>
              <a:t>.</a:t>
            </a:r>
            <a:endParaRPr lang="en-US" sz="2500" dirty="0"/>
          </a:p>
          <a:p>
            <a:pPr marL="0" indent="0">
              <a:lnSpc>
                <a:spcPct val="170000"/>
              </a:lnSpc>
              <a:buNone/>
            </a:pPr>
            <a:r>
              <a:rPr lang="hr-HR" sz="2500" b="1" dirty="0"/>
              <a:t>Bez promidžbenog sadržaja</a:t>
            </a:r>
            <a:r>
              <a:rPr lang="hr-HR" sz="2500" b="1" dirty="0" smtClean="0"/>
              <a:t>.</a:t>
            </a:r>
            <a:endParaRPr lang="en-US" sz="2500" dirty="0"/>
          </a:p>
          <a:p>
            <a:pPr marL="0" indent="0">
              <a:lnSpc>
                <a:spcPct val="170000"/>
              </a:lnSpc>
              <a:buNone/>
            </a:pPr>
            <a:r>
              <a:rPr lang="hr-HR" sz="2500" b="1" dirty="0"/>
              <a:t>Informacije navedene u ovom edukacijskom materijalu ne zamjenjuju one navedene u sažetku opisa svojstava lijeka. Za potpune informacije prije primjene lijeka molimo da pročitate sažetak opisa svojstava lijeka (dostupan na www.halmed.hr/Lijekovi/Baza-lijekova</a:t>
            </a:r>
            <a:r>
              <a:rPr lang="hr-HR" sz="2500" b="1" dirty="0" smtClean="0"/>
              <a:t>).</a:t>
            </a:r>
            <a:endParaRPr lang="en-US" sz="2500" dirty="0"/>
          </a:p>
          <a:p>
            <a:pPr marL="0" indent="0">
              <a:lnSpc>
                <a:spcPct val="170000"/>
              </a:lnSpc>
              <a:buNone/>
            </a:pPr>
            <a:r>
              <a:rPr lang="hr-HR" sz="2500" b="1" dirty="0"/>
              <a:t>Ovaj edukacijski materijal možete pronaći na internetskim stranicama Agencije za lijekove i medicinske proizvode (HALMED) u dijelu </a:t>
            </a:r>
            <a:r>
              <a:rPr lang="hr-HR" sz="2500" b="1" dirty="0" err="1"/>
              <a:t>Farmakovigilancija</a:t>
            </a:r>
            <a:r>
              <a:rPr lang="hr-HR" sz="2500" b="1" dirty="0"/>
              <a:t>/Mjere </a:t>
            </a:r>
            <a:r>
              <a:rPr lang="hr-HR" sz="2500" b="1" dirty="0" err="1"/>
              <a:t>minimizacije</a:t>
            </a:r>
            <a:r>
              <a:rPr lang="hr-HR" sz="2500" b="1" dirty="0"/>
              <a:t> rizika</a:t>
            </a:r>
            <a:r>
              <a:rPr lang="hr-HR" sz="2500" b="1" dirty="0" smtClean="0"/>
              <a:t>.</a:t>
            </a:r>
            <a:endParaRPr lang="en-US" sz="2500" dirty="0"/>
          </a:p>
          <a:p>
            <a:pPr marL="0" indent="0">
              <a:lnSpc>
                <a:spcPct val="170000"/>
              </a:lnSpc>
              <a:buNone/>
            </a:pPr>
            <a:r>
              <a:rPr lang="hr-HR" sz="2500" b="1" dirty="0"/>
              <a:t>Ovaj lijek se mora primijeniti u kvalificiranom centru za liječenje</a:t>
            </a:r>
            <a:r>
              <a:rPr lang="hr-HR" sz="2500" b="1" dirty="0" smtClean="0"/>
              <a:t>.</a:t>
            </a:r>
          </a:p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r>
              <a:rPr lang="hr-HR" sz="2200" dirty="0" smtClean="0"/>
              <a:t>O</a:t>
            </a:r>
            <a:r>
              <a:rPr lang="en-US" sz="2200" dirty="0" err="1" smtClean="0"/>
              <a:t>vaj</a:t>
            </a:r>
            <a:r>
              <a:rPr lang="en-US" sz="2200" dirty="0" smtClean="0"/>
              <a:t> </a:t>
            </a:r>
            <a:r>
              <a:rPr lang="en-US" sz="2200" dirty="0"/>
              <a:t>je </a:t>
            </a:r>
            <a:r>
              <a:rPr lang="en-US" sz="2200" dirty="0" err="1"/>
              <a:t>lijek</a:t>
            </a:r>
            <a:r>
              <a:rPr lang="en-US" sz="2200" dirty="0"/>
              <a:t> pod </a:t>
            </a:r>
            <a:r>
              <a:rPr lang="en-US" sz="2200" dirty="0" err="1"/>
              <a:t>dodatnim</a:t>
            </a:r>
            <a:r>
              <a:rPr lang="en-US" sz="2200" dirty="0"/>
              <a:t> </a:t>
            </a:r>
            <a:r>
              <a:rPr lang="en-US" sz="2200" dirty="0" err="1"/>
              <a:t>praćenjem</a:t>
            </a:r>
            <a:r>
              <a:rPr lang="en-US" sz="2200" dirty="0"/>
              <a:t>. Time se </a:t>
            </a:r>
            <a:r>
              <a:rPr lang="en-US" sz="2200" dirty="0" err="1"/>
              <a:t>omogućuje</a:t>
            </a:r>
            <a:r>
              <a:rPr lang="en-US" sz="2200" dirty="0"/>
              <a:t> </a:t>
            </a:r>
            <a:r>
              <a:rPr lang="en-US" sz="2200" dirty="0" err="1"/>
              <a:t>brzo</a:t>
            </a:r>
            <a:r>
              <a:rPr lang="en-US" sz="2200" dirty="0"/>
              <a:t> </a:t>
            </a:r>
            <a:r>
              <a:rPr lang="en-US" sz="2200" dirty="0" err="1"/>
              <a:t>otkrivanje</a:t>
            </a:r>
            <a:r>
              <a:rPr lang="en-US" sz="2200" dirty="0"/>
              <a:t> </a:t>
            </a:r>
            <a:r>
              <a:rPr lang="en-US" sz="2200" dirty="0" err="1"/>
              <a:t>novih</a:t>
            </a:r>
            <a:r>
              <a:rPr lang="en-US" sz="2200" dirty="0"/>
              <a:t> </a:t>
            </a:r>
            <a:r>
              <a:rPr lang="en-US" sz="2200" dirty="0" err="1"/>
              <a:t>sigurnosnih</a:t>
            </a:r>
            <a:r>
              <a:rPr lang="en-US" sz="2200" dirty="0"/>
              <a:t> </a:t>
            </a:r>
            <a:r>
              <a:rPr lang="en-US" sz="2200" dirty="0" err="1"/>
              <a:t>informacija</a:t>
            </a:r>
            <a:r>
              <a:rPr lang="en-US" sz="2200" dirty="0"/>
              <a:t>. Od </a:t>
            </a:r>
            <a:r>
              <a:rPr lang="en-US" sz="2200" dirty="0" err="1"/>
              <a:t>zdravstvenih</a:t>
            </a:r>
            <a:r>
              <a:rPr lang="en-US" sz="2200" dirty="0"/>
              <a:t> </a:t>
            </a:r>
            <a:r>
              <a:rPr lang="en-US" sz="2200" dirty="0" err="1"/>
              <a:t>radnika</a:t>
            </a:r>
            <a:r>
              <a:rPr lang="en-US" sz="2200" dirty="0"/>
              <a:t> se </a:t>
            </a:r>
            <a:r>
              <a:rPr lang="en-US" sz="2200" dirty="0" err="1"/>
              <a:t>traži</a:t>
            </a:r>
            <a:r>
              <a:rPr lang="en-US" sz="2200" dirty="0"/>
              <a:t> da </a:t>
            </a:r>
            <a:r>
              <a:rPr lang="en-US" sz="2200" dirty="0" err="1"/>
              <a:t>prijave</a:t>
            </a:r>
            <a:r>
              <a:rPr lang="en-US" sz="2200" dirty="0"/>
              <a:t> </a:t>
            </a:r>
            <a:r>
              <a:rPr lang="en-US" sz="2200" dirty="0" err="1"/>
              <a:t>svaku</a:t>
            </a:r>
            <a:r>
              <a:rPr lang="en-US" sz="2200" dirty="0"/>
              <a:t> </a:t>
            </a:r>
            <a:r>
              <a:rPr lang="en-US" sz="2200" dirty="0" err="1"/>
              <a:t>sumnju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nuspojavu</a:t>
            </a:r>
            <a:r>
              <a:rPr lang="en-US" sz="2200" dirty="0"/>
              <a:t>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dirty="0" err="1"/>
              <a:t>ovaj</a:t>
            </a:r>
            <a:r>
              <a:rPr lang="en-US" sz="2200" dirty="0"/>
              <a:t> </a:t>
            </a:r>
            <a:r>
              <a:rPr lang="en-US" sz="2200" dirty="0" err="1"/>
              <a:t>lijek</a:t>
            </a:r>
            <a:r>
              <a:rPr lang="en-US" sz="2200" dirty="0"/>
              <a:t>. </a:t>
            </a:r>
            <a:r>
              <a:rPr lang="en-US" sz="2200" dirty="0" err="1"/>
              <a:t>Upute</a:t>
            </a:r>
            <a:r>
              <a:rPr lang="en-US" sz="2200" dirty="0"/>
              <a:t>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dirty="0" err="1"/>
              <a:t>prijavljivanje</a:t>
            </a:r>
            <a:r>
              <a:rPr lang="en-US" sz="2200" dirty="0"/>
              <a:t> </a:t>
            </a:r>
            <a:r>
              <a:rPr lang="en-US" sz="2200" dirty="0" err="1"/>
              <a:t>dostupne</a:t>
            </a:r>
            <a:r>
              <a:rPr lang="en-US" sz="2200" dirty="0"/>
              <a:t>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www.halmed.hr.</a:t>
            </a:r>
          </a:p>
          <a:p>
            <a:pPr marL="0" indent="0">
              <a:buNone/>
            </a:pPr>
            <a:r>
              <a:rPr lang="en-US" sz="2200" dirty="0"/>
              <a:t> </a:t>
            </a:r>
          </a:p>
          <a:p>
            <a:endParaRPr lang="en-US" dirty="0"/>
          </a:p>
        </p:txBody>
      </p:sp>
      <p:pic>
        <p:nvPicPr>
          <p:cNvPr id="14" name="Picture 13" descr="C:\Users\horemansk\AppData\Local\Microsoft\Windows\Temporary Internet Files\Content.Word\BT_1000x858px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15" y="4333933"/>
            <a:ext cx="198120" cy="172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366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EA203-0F38-FA4F-BD80-E70D8DBDE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Primjena </a:t>
            </a:r>
            <a:r>
              <a:rPr lang="hr-HR" dirty="0" err="1"/>
              <a:t>vazopresora</a:t>
            </a:r>
            <a:r>
              <a:rPr lang="hr-HR" dirty="0"/>
              <a:t> s lijekom KYMRIAH </a:t>
            </a:r>
            <a:r>
              <a:rPr lang="en-US" dirty="0"/>
              <a:t/>
            </a:r>
            <a:br>
              <a:rPr lang="en-US" dirty="0"/>
            </a:br>
            <a:r>
              <a:rPr lang="en-US" sz="1800" i="1" dirty="0" err="1" smtClean="0">
                <a:latin typeface="+mn-lt"/>
              </a:rPr>
              <a:t>Definicija</a:t>
            </a:r>
            <a:r>
              <a:rPr lang="en-US" sz="1800" i="1" dirty="0" smtClean="0">
                <a:latin typeface="+mn-lt"/>
              </a:rPr>
              <a:t> </a:t>
            </a:r>
            <a:r>
              <a:rPr lang="en-US" sz="1800" i="1" dirty="0" err="1" smtClean="0">
                <a:latin typeface="+mn-lt"/>
              </a:rPr>
              <a:t>vazopresora</a:t>
            </a:r>
            <a:r>
              <a:rPr lang="en-US" sz="1800" i="1" dirty="0" smtClean="0">
                <a:latin typeface="+mn-lt"/>
              </a:rPr>
              <a:t> u </a:t>
            </a:r>
            <a:r>
              <a:rPr lang="en-US" sz="1800" i="1" dirty="0" err="1" smtClean="0">
                <a:latin typeface="+mn-lt"/>
              </a:rPr>
              <a:t>visokoj</a:t>
            </a:r>
            <a:r>
              <a:rPr lang="en-US" sz="1800" i="1" dirty="0" smtClean="0">
                <a:latin typeface="+mn-lt"/>
              </a:rPr>
              <a:t> dozi</a:t>
            </a:r>
            <a:r>
              <a:rPr lang="en-US" sz="1800" i="1" baseline="30000" dirty="0" smtClean="0">
                <a:latin typeface="+mn-lt"/>
              </a:rPr>
              <a:t>1</a:t>
            </a:r>
            <a:r>
              <a:rPr lang="hr-HR" sz="1800" i="1" baseline="30000" dirty="0" smtClean="0">
                <a:latin typeface="+mn-lt"/>
              </a:rPr>
              <a:t>,2</a:t>
            </a:r>
            <a:r>
              <a:rPr lang="en-US" sz="1800" i="1" dirty="0" smtClean="0">
                <a:latin typeface="+mn-lt"/>
              </a:rPr>
              <a:t> </a:t>
            </a:r>
            <a:endParaRPr lang="en-US" sz="1800" i="1" dirty="0">
              <a:latin typeface="+mn-lt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1F9C25-8AC4-8A48-B281-7C381393A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07" y="1257300"/>
            <a:ext cx="7980151" cy="3461004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hr-HR" sz="1200" dirty="0" smtClean="0"/>
              <a:t>*</a:t>
            </a:r>
            <a:r>
              <a:rPr lang="hr-HR" sz="1200" dirty="0"/>
              <a:t>Jednadžba </a:t>
            </a:r>
            <a:r>
              <a:rPr lang="hr-HR" sz="1200" dirty="0" err="1"/>
              <a:t>vazopresina</a:t>
            </a:r>
            <a:r>
              <a:rPr lang="hr-HR" sz="1200" dirty="0"/>
              <a:t> i ekvivalenta </a:t>
            </a:r>
            <a:r>
              <a:rPr lang="hr-HR" sz="1200" dirty="0" err="1"/>
              <a:t>vazopresora</a:t>
            </a:r>
            <a:r>
              <a:rPr lang="hr-HR" sz="1200" dirty="0"/>
              <a:t> u ispitivanju septičkog šoka (VASST</a:t>
            </a:r>
            <a:r>
              <a:rPr lang="hr-HR" sz="1200" dirty="0" smtClean="0"/>
              <a:t>):</a:t>
            </a:r>
            <a:r>
              <a:rPr lang="en-US" sz="1200" b="1" dirty="0"/>
              <a:t> </a:t>
            </a:r>
            <a:r>
              <a:rPr lang="hr-HR" sz="1200" dirty="0" smtClean="0"/>
              <a:t>ekvivalentna </a:t>
            </a:r>
            <a:r>
              <a:rPr lang="hr-HR" sz="1200" dirty="0"/>
              <a:t>doza </a:t>
            </a:r>
            <a:r>
              <a:rPr lang="hr-HR" sz="1200" dirty="0" err="1"/>
              <a:t>noradrenalina</a:t>
            </a:r>
            <a:r>
              <a:rPr lang="hr-HR" sz="1200" dirty="0"/>
              <a:t> = [</a:t>
            </a:r>
            <a:r>
              <a:rPr lang="hr-HR" sz="1200" dirty="0" err="1"/>
              <a:t>noradrenalin</a:t>
            </a:r>
            <a:r>
              <a:rPr lang="hr-HR" sz="1200" dirty="0"/>
              <a:t> (µg/min)] + [</a:t>
            </a:r>
            <a:r>
              <a:rPr lang="hr-HR" sz="1200" dirty="0" err="1"/>
              <a:t>dopamin</a:t>
            </a:r>
            <a:r>
              <a:rPr lang="hr-HR" sz="1200" dirty="0"/>
              <a:t> (µg/kg/min) ÷ 2] </a:t>
            </a:r>
            <a:r>
              <a:rPr lang="hr-HR" sz="1200" dirty="0" smtClean="0"/>
              <a:t>+</a:t>
            </a:r>
            <a:r>
              <a:rPr lang="en-US" sz="1200" b="1" dirty="0"/>
              <a:t> </a:t>
            </a:r>
            <a:r>
              <a:rPr lang="hr-HR" sz="1200" dirty="0" smtClean="0"/>
              <a:t>[adrenalin </a:t>
            </a:r>
            <a:r>
              <a:rPr lang="hr-HR" sz="1200" dirty="0"/>
              <a:t>(µg/min)] + [</a:t>
            </a:r>
            <a:r>
              <a:rPr lang="hr-HR" sz="1200" dirty="0" err="1"/>
              <a:t>fenilefrin</a:t>
            </a:r>
            <a:r>
              <a:rPr lang="hr-HR" sz="1200" dirty="0"/>
              <a:t> (µg/min) ÷ 10</a:t>
            </a:r>
            <a:r>
              <a:rPr lang="hr-HR" sz="1200" dirty="0" smtClean="0"/>
              <a:t>]</a:t>
            </a:r>
            <a:r>
              <a:rPr lang="en-US" altLang="ko-KR" sz="1200" dirty="0" smtClean="0"/>
              <a:t> </a:t>
            </a:r>
            <a:endParaRPr lang="en-US" altLang="ko-KR" sz="1200" dirty="0"/>
          </a:p>
          <a:p>
            <a:pPr marL="0" indent="0">
              <a:buNone/>
            </a:pPr>
            <a:endParaRPr lang="en-US" altLang="ko-KR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5210D9-2D21-E042-8F35-2D8E3C2B8E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C81E02-662A-43C9-9CDA-BB2CBB5F5279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72F35AF-8AD5-014F-A3AF-0F4A6C6F2E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653613"/>
              </p:ext>
            </p:extLst>
          </p:nvPr>
        </p:nvGraphicFramePr>
        <p:xfrm>
          <a:off x="685800" y="1217084"/>
          <a:ext cx="7772400" cy="267776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468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3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41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Vazopresor</a:t>
                      </a:r>
                      <a:endParaRPr lang="en-US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Gulim"/>
                      </a:endParaRPr>
                    </a:p>
                  </a:txBody>
                  <a:tcPr marL="57150" marR="571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Doza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za</a:t>
                      </a:r>
                      <a:r>
                        <a:rPr lang="en-US" sz="1400" dirty="0" smtClean="0">
                          <a:effectLst/>
                        </a:rPr>
                        <a:t> ≥ 3 </a:t>
                      </a:r>
                      <a:r>
                        <a:rPr lang="en-US" sz="1400" dirty="0" err="1" smtClean="0">
                          <a:effectLst/>
                        </a:rPr>
                        <a:t>sata</a:t>
                      </a:r>
                      <a:endParaRPr lang="en-US" sz="14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Gulim"/>
                      </a:endParaRPr>
                    </a:p>
                  </a:txBody>
                  <a:tcPr marL="57150" marR="5715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Monoterapija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noradrenalinom</a:t>
                      </a:r>
                      <a:r>
                        <a:rPr lang="en-GB" sz="1200" dirty="0" smtClean="0">
                          <a:effectLst/>
                        </a:rPr>
                        <a:t> </a:t>
                      </a:r>
                      <a:endParaRPr lang="en-US" sz="12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Gulim"/>
                      </a:endParaRPr>
                    </a:p>
                  </a:txBody>
                  <a:tcPr marL="57150" marR="571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≥ 20 </a:t>
                      </a:r>
                      <a:r>
                        <a:rPr lang="el-GR" sz="1200" dirty="0">
                          <a:solidFill>
                            <a:schemeClr val="tx1"/>
                          </a:solidFill>
                          <a:effectLst/>
                        </a:rPr>
                        <a:t>μ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g/min</a:t>
                      </a:r>
                    </a:p>
                  </a:txBody>
                  <a:tcPr marL="57150" marR="5715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2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Monoterapija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dopaminom</a:t>
                      </a:r>
                      <a:r>
                        <a:rPr lang="en-GB" sz="1200" dirty="0" smtClean="0">
                          <a:effectLst/>
                        </a:rPr>
                        <a:t> </a:t>
                      </a:r>
                      <a:endParaRPr lang="en-US" sz="12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Gulim"/>
                      </a:endParaRPr>
                    </a:p>
                  </a:txBody>
                  <a:tcPr marL="57150" marR="571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≥ 10 </a:t>
                      </a:r>
                      <a:r>
                        <a:rPr lang="el-GR" sz="1200" dirty="0">
                          <a:solidFill>
                            <a:schemeClr val="tx1"/>
                          </a:solidFill>
                          <a:effectLst/>
                        </a:rPr>
                        <a:t>μ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g/kg/min</a:t>
                      </a:r>
                    </a:p>
                  </a:txBody>
                  <a:tcPr marL="57150" marR="5715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2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Monoterapija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fenilefrinom</a:t>
                      </a:r>
                      <a:r>
                        <a:rPr lang="en-GB" sz="1200" dirty="0" smtClean="0">
                          <a:effectLst/>
                        </a:rPr>
                        <a:t> </a:t>
                      </a:r>
                      <a:endParaRPr lang="en-US" sz="12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Gulim"/>
                      </a:endParaRPr>
                    </a:p>
                  </a:txBody>
                  <a:tcPr marL="57150" marR="571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≥ 200 µg/min</a:t>
                      </a:r>
                    </a:p>
                  </a:txBody>
                  <a:tcPr marL="57150" marR="5715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2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Monoterapija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adrenalinom</a:t>
                      </a:r>
                      <a:r>
                        <a:rPr lang="en-GB" sz="1200" dirty="0" smtClean="0">
                          <a:effectLst/>
                        </a:rPr>
                        <a:t> </a:t>
                      </a:r>
                      <a:endParaRPr lang="en-US" sz="12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Gulim"/>
                      </a:endParaRPr>
                    </a:p>
                  </a:txBody>
                  <a:tcPr marL="57150" marR="571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≥ 10 </a:t>
                      </a:r>
                      <a:r>
                        <a:rPr lang="el-GR" sz="1200" dirty="0">
                          <a:solidFill>
                            <a:schemeClr val="tx1"/>
                          </a:solidFill>
                          <a:effectLst/>
                        </a:rPr>
                        <a:t>μ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g/min</a:t>
                      </a:r>
                    </a:p>
                  </a:txBody>
                  <a:tcPr marL="57150" marR="5715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2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Ako se uzima </a:t>
                      </a: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vazopresin</a:t>
                      </a:r>
                      <a:endParaRPr lang="en-US" sz="12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Gulim"/>
                      </a:endParaRPr>
                    </a:p>
                  </a:txBody>
                  <a:tcPr marL="57150" marR="571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Vazopresin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ekvivalent </a:t>
                      </a: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noradrenalina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≥ 10 </a:t>
                      </a: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μg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/min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(koristeći jednadžbu VASST*)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Gulim"/>
                      </a:endParaRPr>
                    </a:p>
                  </a:txBody>
                  <a:tcPr marL="57150" marR="5715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3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Ako se uzima kombinacija </a:t>
                      </a: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vazopresora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(ne </a:t>
                      </a: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vazopresin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200" dirty="0">
                        <a:effectLst/>
                      </a:endParaRPr>
                    </a:p>
                  </a:txBody>
                  <a:tcPr marL="57150" marR="571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Ekvivalent </a:t>
                      </a:r>
                      <a:r>
                        <a:rPr lang="hr-H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noradrenalina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≥ 20 µg/min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(koristeći jednadžbu VASST*)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Gulim"/>
                      </a:endParaRPr>
                    </a:p>
                  </a:txBody>
                  <a:tcPr marL="57150" marR="5715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4BD8821-DFED-493A-B15C-5D1B45404BE1}"/>
              </a:ext>
            </a:extLst>
          </p:cNvPr>
          <p:cNvSpPr txBox="1"/>
          <p:nvPr/>
        </p:nvSpPr>
        <p:spPr>
          <a:xfrm>
            <a:off x="597407" y="5120640"/>
            <a:ext cx="78607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err="1" smtClean="0"/>
              <a:t>Definicija</a:t>
            </a:r>
            <a:r>
              <a:rPr lang="en-US" sz="900" i="1" dirty="0" smtClean="0"/>
              <a:t> </a:t>
            </a:r>
            <a:r>
              <a:rPr lang="en-US" sz="900" i="1" dirty="0" err="1"/>
              <a:t>vazopresora</a:t>
            </a:r>
            <a:r>
              <a:rPr lang="en-US" sz="900" i="1" dirty="0"/>
              <a:t> u </a:t>
            </a:r>
            <a:r>
              <a:rPr lang="en-US" sz="900" i="1" dirty="0" err="1"/>
              <a:t>visokoj</a:t>
            </a:r>
            <a:r>
              <a:rPr lang="en-US" sz="900" i="1" dirty="0"/>
              <a:t> </a:t>
            </a:r>
            <a:r>
              <a:rPr lang="en-US" sz="900" i="1" dirty="0" err="1" smtClean="0"/>
              <a:t>dozi</a:t>
            </a:r>
            <a:r>
              <a:rPr lang="hr-HR" sz="900" i="1" baseline="30000" dirty="0" smtClean="0"/>
              <a:t> </a:t>
            </a:r>
            <a:r>
              <a:rPr lang="en-US" sz="900" dirty="0" smtClean="0"/>
              <a:t> </a:t>
            </a:r>
            <a:r>
              <a:rPr lang="hr-HR" sz="900" dirty="0" smtClean="0"/>
              <a:t>(</a:t>
            </a:r>
            <a:r>
              <a:rPr lang="en-US" sz="900" dirty="0" smtClean="0"/>
              <a:t>Lee </a:t>
            </a:r>
            <a:r>
              <a:rPr lang="en-US" sz="900" dirty="0"/>
              <a:t>DW et al. </a:t>
            </a:r>
            <a:r>
              <a:rPr lang="en-US" sz="900" i="1" dirty="0"/>
              <a:t>Blood</a:t>
            </a:r>
            <a:r>
              <a:rPr lang="en-US" sz="900" dirty="0"/>
              <a:t>. </a:t>
            </a:r>
            <a:r>
              <a:rPr lang="en-US" sz="900" dirty="0" smtClean="0"/>
              <a:t>201</a:t>
            </a:r>
            <a:r>
              <a:rPr lang="hr-HR" sz="900" dirty="0" smtClean="0"/>
              <a:t>4</a:t>
            </a:r>
            <a:r>
              <a:rPr lang="en-US" sz="900" dirty="0" smtClean="0"/>
              <a:t>;12</a:t>
            </a:r>
            <a:r>
              <a:rPr lang="hr-HR" sz="900" dirty="0" smtClean="0"/>
              <a:t>4</a:t>
            </a:r>
            <a:r>
              <a:rPr lang="en-US" sz="900" dirty="0" smtClean="0"/>
              <a:t>(</a:t>
            </a:r>
            <a:r>
              <a:rPr lang="hr-HR" sz="900" dirty="0" smtClean="0"/>
              <a:t>2</a:t>
            </a:r>
            <a:r>
              <a:rPr lang="en-US" sz="900" dirty="0" smtClean="0"/>
              <a:t>):18</a:t>
            </a:r>
            <a:r>
              <a:rPr lang="hr-HR" sz="900" dirty="0" smtClean="0"/>
              <a:t>8-195.; </a:t>
            </a:r>
            <a:r>
              <a:rPr lang="en-US" sz="900" dirty="0" smtClean="0"/>
              <a:t>Lee</a:t>
            </a:r>
            <a:r>
              <a:rPr lang="hr-HR" sz="900" dirty="0" smtClean="0"/>
              <a:t> DW</a:t>
            </a:r>
            <a:r>
              <a:rPr lang="en-US" sz="900" dirty="0" smtClean="0"/>
              <a:t>  </a:t>
            </a:r>
            <a:r>
              <a:rPr lang="en-US" sz="900" dirty="0"/>
              <a:t>et al. </a:t>
            </a:r>
            <a:r>
              <a:rPr lang="en-US" sz="900" i="1" dirty="0"/>
              <a:t>Blood</a:t>
            </a:r>
            <a:r>
              <a:rPr lang="en-US" sz="900" dirty="0"/>
              <a:t>. 2015;126(8):1048.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01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72F1D-D1E5-5D48-853F-691E963214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2400" dirty="0"/>
              <a:t>Neurološki događaji </a:t>
            </a:r>
            <a:r>
              <a:rPr lang="en-US" sz="2400" dirty="0" err="1" smtClean="0"/>
              <a:t>po</a:t>
            </a:r>
            <a:r>
              <a:rPr lang="hr-HR" sz="2400" dirty="0"/>
              <a:t>vezani s lijekom KYMRIAH</a:t>
            </a:r>
            <a:r>
              <a:rPr lang="en-GB" sz="2400" dirty="0"/>
              <a:t>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B5F556-E1D0-0C41-AF25-7B5421B673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5B2358-D32B-5B49-881F-E285AF8F5B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Kolovoz 2108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5338B-FD0F-6542-A4A6-AF43F0B89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Praćenje neuroloških </a:t>
            </a:r>
            <a:r>
              <a:rPr lang="hr-HR" dirty="0" smtClean="0"/>
              <a:t>događaja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1D19CA-0D55-4AD8-A7A8-779BC5A8B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997240"/>
            <a:ext cx="7904527" cy="45272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hr-HR" sz="1600" dirty="0"/>
              <a:t>Neurološki događaji, osobito encefalopatija, stanje konfuzije ili delirij, učestalo se javljaju uz lijek </a:t>
            </a:r>
            <a:r>
              <a:rPr lang="hr-HR" sz="1600" dirty="0" err="1"/>
              <a:t>Kymriah</a:t>
            </a:r>
            <a:r>
              <a:rPr lang="hr-HR" sz="1600" dirty="0"/>
              <a:t> i mogu biti teški ili opasni po </a:t>
            </a:r>
            <a:r>
              <a:rPr lang="hr-HR" sz="1600" dirty="0" smtClean="0"/>
              <a:t>život</a:t>
            </a:r>
            <a:r>
              <a:rPr lang="en-GB" sz="1600" dirty="0" smtClean="0"/>
              <a:t>.</a:t>
            </a:r>
            <a:r>
              <a:rPr lang="en-GB" sz="1500" dirty="0" smtClean="0"/>
              <a:t> </a:t>
            </a:r>
            <a:r>
              <a:rPr lang="hr-HR" sz="1600" dirty="0"/>
              <a:t>Druge manifestacije uključuju napadaje, afaziju i poremećaj </a:t>
            </a:r>
            <a:r>
              <a:rPr lang="hr-HR" sz="1600" dirty="0" smtClean="0"/>
              <a:t>govora</a:t>
            </a:r>
            <a:endParaRPr lang="en-US" sz="1500" strike="sngStrike" dirty="0" smtClean="0"/>
          </a:p>
          <a:p>
            <a:pPr lvl="1">
              <a:spcBef>
                <a:spcPts val="600"/>
              </a:spcBef>
            </a:pPr>
            <a:r>
              <a:rPr lang="hr-HR" sz="1400" dirty="0" smtClean="0"/>
              <a:t>Kod pedijatrijskih i mladih odraslih bolesnika s r/r ALL‑om B‑stanica (studija ELIANA): manifestacije encefalopatije i/ili delirija pojavile su se u 40% bolesnika (13% bilo je 3. ili 4. stupnja) unutar 8 tjedana nakon infuzije lijeka </a:t>
            </a:r>
            <a:r>
              <a:rPr lang="hr-HR" sz="1400" dirty="0" err="1" smtClean="0"/>
              <a:t>Kymriah</a:t>
            </a:r>
            <a:endParaRPr lang="en-US" sz="1400" dirty="0" smtClean="0"/>
          </a:p>
          <a:p>
            <a:pPr lvl="1">
              <a:spcBef>
                <a:spcPts val="600"/>
              </a:spcBef>
            </a:pPr>
            <a:r>
              <a:rPr lang="hr-HR" sz="1400" dirty="0" smtClean="0"/>
              <a:t>Kod </a:t>
            </a:r>
            <a:r>
              <a:rPr lang="hr-HR" sz="1400" dirty="0"/>
              <a:t>bolesnika s r/r DLBCL‑om (studija JULIET): manifestacije encefalopatije i/ili delirija pojavile su se u 21% bolesnika (12% bilo je 3. ili 4. stupnja</a:t>
            </a:r>
            <a:r>
              <a:rPr lang="hr-HR" sz="1400" dirty="0" smtClean="0"/>
              <a:t>)</a:t>
            </a:r>
            <a:endParaRPr lang="en-US" sz="1400" dirty="0"/>
          </a:p>
          <a:p>
            <a:pPr lvl="0">
              <a:spcBef>
                <a:spcPts val="1200"/>
              </a:spcBef>
            </a:pPr>
            <a:r>
              <a:rPr lang="hr-HR" sz="1600" dirty="0"/>
              <a:t>Većina neuroloških događaja pojavila se unutar 8 tjedana nakon infuzije lijeka </a:t>
            </a:r>
            <a:r>
              <a:rPr lang="hr-HR" sz="1600" dirty="0" err="1"/>
              <a:t>Kymriah</a:t>
            </a:r>
            <a:r>
              <a:rPr lang="hr-HR" sz="1600" dirty="0"/>
              <a:t> i bila je </a:t>
            </a:r>
            <a:r>
              <a:rPr lang="hr-HR" sz="1600" dirty="0" smtClean="0"/>
              <a:t>prolazna</a:t>
            </a:r>
            <a:endParaRPr lang="en-US" sz="1500" dirty="0"/>
          </a:p>
          <a:p>
            <a:pPr lvl="1">
              <a:spcBef>
                <a:spcPts val="600"/>
              </a:spcBef>
            </a:pPr>
            <a:r>
              <a:rPr lang="hr-HR" sz="1400" dirty="0"/>
              <a:t>Medijan vremena do nastupa neuroloških događaja: 7 dana za ALL B‑stanica i </a:t>
            </a:r>
            <a:r>
              <a:rPr lang="hr-HR" sz="1400" dirty="0" smtClean="0"/>
              <a:t>DLBCL</a:t>
            </a:r>
            <a:endParaRPr lang="en-US" sz="1400" dirty="0"/>
          </a:p>
          <a:p>
            <a:pPr lvl="1">
              <a:spcBef>
                <a:spcPts val="600"/>
              </a:spcBef>
            </a:pPr>
            <a:r>
              <a:rPr lang="hr-HR" sz="1400" dirty="0"/>
              <a:t>Medijan vremena do povlačenja: 7 dana za ALL B‑stanica i 12 dana za </a:t>
            </a:r>
            <a:r>
              <a:rPr lang="hr-HR" sz="1400" dirty="0" smtClean="0"/>
              <a:t>DLBCL</a:t>
            </a:r>
            <a:endParaRPr lang="en-GB" sz="1400" dirty="0"/>
          </a:p>
          <a:p>
            <a:pPr lvl="0">
              <a:spcBef>
                <a:spcPts val="1200"/>
              </a:spcBef>
            </a:pPr>
            <a:r>
              <a:rPr lang="hr-HR" sz="1600" dirty="0"/>
              <a:t>Neurološki događaji mogu se pojaviti istodobno sa sindromom otpuštanja </a:t>
            </a:r>
            <a:r>
              <a:rPr lang="hr-HR" sz="1600" dirty="0" err="1"/>
              <a:t>citokina</a:t>
            </a:r>
            <a:r>
              <a:rPr lang="hr-HR" sz="1600" dirty="0"/>
              <a:t>, nakon povlačenja sindroma otpuštanja </a:t>
            </a:r>
            <a:r>
              <a:rPr lang="hr-HR" sz="1600" dirty="0" err="1"/>
              <a:t>citokina</a:t>
            </a:r>
            <a:r>
              <a:rPr lang="hr-HR" sz="1600" dirty="0"/>
              <a:t> ili u odsutnosti sindroma otpuštanja </a:t>
            </a:r>
            <a:r>
              <a:rPr lang="hr-HR" sz="1600" dirty="0" err="1" smtClean="0"/>
              <a:t>citokina</a:t>
            </a:r>
            <a:endParaRPr lang="en-US" sz="1500" dirty="0"/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DD4420-6896-664E-8816-206A318E3C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22</a:t>
            </a:fld>
            <a:endParaRPr lang="uk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Kolovoz 2108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37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5066F-243B-40CE-B4B3-70447D774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Praćenje neuroloških </a:t>
            </a:r>
            <a:r>
              <a:rPr lang="hr-HR" dirty="0" smtClean="0"/>
              <a:t>događaja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+mn-lt"/>
              </a:rPr>
              <a:t>(</a:t>
            </a:r>
            <a:r>
              <a:rPr lang="en-US" dirty="0" err="1" smtClean="0">
                <a:latin typeface="+mn-lt"/>
              </a:rPr>
              <a:t>nastavak</a:t>
            </a:r>
            <a:r>
              <a:rPr lang="en-US" dirty="0" smtClean="0">
                <a:latin typeface="+mn-lt"/>
              </a:rPr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1CB3D-A133-4508-9577-41441FE70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spcCol="182880" rtlCol="0" anchor="t">
            <a:normAutofit fontScale="92500" lnSpcReduction="10000"/>
          </a:bodyPr>
          <a:lstStyle/>
          <a:p>
            <a:pPr marL="158115" indent="-158115">
              <a:spcBef>
                <a:spcPts val="1800"/>
              </a:spcBef>
            </a:pPr>
            <a:r>
              <a:rPr lang="hr-HR" sz="1700" dirty="0"/>
              <a:t>Bolesnike je potrebno pratiti svakodnevno tijekom prvih 10 dana nakon infuzije radi uočavanja znakova i simptoma mogućeg sindroma otpuštanja </a:t>
            </a:r>
            <a:r>
              <a:rPr lang="hr-HR" sz="1700" dirty="0" err="1"/>
              <a:t>citokina</a:t>
            </a:r>
            <a:r>
              <a:rPr lang="hr-HR" sz="1700" dirty="0"/>
              <a:t>, neuroloških događaja i drugih </a:t>
            </a:r>
            <a:r>
              <a:rPr lang="hr-HR" sz="1700" dirty="0" smtClean="0"/>
              <a:t>toksičnosti</a:t>
            </a:r>
            <a:endParaRPr lang="en-US" sz="1700" dirty="0"/>
          </a:p>
          <a:p>
            <a:pPr marL="158115" indent="-158115">
              <a:spcBef>
                <a:spcPts val="1800"/>
              </a:spcBef>
            </a:pPr>
            <a:r>
              <a:rPr lang="hr-HR" sz="1700" dirty="0"/>
              <a:t>Liječnici trebaju razmotriti hospitalizaciju prvih 10 dana nakon </a:t>
            </a:r>
            <a:r>
              <a:rPr lang="hr-HR" sz="1700" dirty="0" smtClean="0"/>
              <a:t>infuzije </a:t>
            </a:r>
            <a:r>
              <a:rPr lang="hr-HR" sz="1700" dirty="0"/>
              <a:t>ili kod pojave prvih znakova/simptoma sindroma otpuštanja </a:t>
            </a:r>
            <a:r>
              <a:rPr lang="hr-HR" sz="1700" dirty="0" err="1"/>
              <a:t>citokina</a:t>
            </a:r>
            <a:r>
              <a:rPr lang="hr-HR" sz="1700" dirty="0"/>
              <a:t> i/ili neuroloških </a:t>
            </a:r>
            <a:r>
              <a:rPr lang="hr-HR" sz="1700" dirty="0" smtClean="0"/>
              <a:t>događaja</a:t>
            </a:r>
            <a:endParaRPr lang="en-US" sz="1700" dirty="0">
              <a:cs typeface="Arial"/>
            </a:endParaRPr>
          </a:p>
          <a:p>
            <a:pPr marL="158115" indent="-158115">
              <a:spcBef>
                <a:spcPts val="1800"/>
              </a:spcBef>
            </a:pPr>
            <a:r>
              <a:rPr lang="hr-HR" sz="1700" dirty="0"/>
              <a:t>Poslije prvih 10 dana nakon infuzije, bolesnika je potrebno pratiti prema odluci </a:t>
            </a:r>
            <a:r>
              <a:rPr lang="hr-HR" sz="1700" dirty="0" smtClean="0"/>
              <a:t>liječnika</a:t>
            </a:r>
            <a:endParaRPr lang="en-US" sz="1700" dirty="0"/>
          </a:p>
          <a:p>
            <a:pPr marL="158115" indent="-158115">
              <a:spcBef>
                <a:spcPts val="1800"/>
              </a:spcBef>
            </a:pPr>
            <a:r>
              <a:rPr lang="hr-HR" sz="1700" dirty="0" smtClean="0"/>
              <a:t>Bolesnike/njegovatelje </a:t>
            </a:r>
            <a:r>
              <a:rPr lang="hr-HR" sz="1700" dirty="0"/>
              <a:t>je potrebno uputiti da ostanu u blizini kvalificiranog centra za liječenje najmanje 4 tjedna nakon </a:t>
            </a:r>
            <a:r>
              <a:rPr lang="hr-HR" sz="1700" dirty="0" smtClean="0"/>
              <a:t>infuzije</a:t>
            </a:r>
            <a:endParaRPr lang="en-US" sz="1700" dirty="0"/>
          </a:p>
          <a:p>
            <a:pPr marL="158115" indent="-158115">
              <a:spcBef>
                <a:spcPts val="1800"/>
              </a:spcBef>
            </a:pPr>
            <a:r>
              <a:rPr lang="hr-HR" sz="1700" dirty="0"/>
              <a:t>Praćenje znakova i simptoma mogućeg CRS-a, neuroloških događaja i drugih toksičnost mora uključivati opće sistematske i neurološke preglede, mjerenje temperature, krvnog tlaka i </a:t>
            </a:r>
            <a:r>
              <a:rPr lang="hr-HR" sz="1700" dirty="0" smtClean="0"/>
              <a:t>pulsa</a:t>
            </a:r>
            <a:endParaRPr lang="en-US" sz="1700" dirty="0">
              <a:cs typeface="Arial"/>
            </a:endParaRPr>
          </a:p>
          <a:p>
            <a:pPr marL="316865" lvl="1" indent="-158115">
              <a:spcBef>
                <a:spcPts val="1800"/>
              </a:spcBef>
            </a:pPr>
            <a:endParaRPr lang="en-GB" sz="1800" dirty="0">
              <a:cs typeface="Arial"/>
            </a:endParaRPr>
          </a:p>
          <a:p>
            <a:pPr marL="158115" indent="-158115">
              <a:spcBef>
                <a:spcPts val="1800"/>
              </a:spcBef>
            </a:pPr>
            <a:endParaRPr lang="en-US" sz="1800" dirty="0"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5CD620-8D41-48D7-B659-7BC3B0010A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23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Kolovoz 2108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63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ECD45-A0AD-4958-BABB-29F11D372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8092440" cy="800100"/>
          </a:xfrm>
        </p:spPr>
        <p:txBody>
          <a:bodyPr/>
          <a:lstStyle/>
          <a:p>
            <a:r>
              <a:rPr lang="hr-HR" dirty="0"/>
              <a:t>Procjena i zbrinjavanje neuroloških događaja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F26CA-31DB-469D-982F-F40002ED4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hr-HR" sz="1600" dirty="0"/>
              <a:t>U slučaju neuroloških događaja bolesnike je potrebno dijagnostički obraditi i zbrinuti ovisno o temeljnoj patofiziologiji te u skladu s lokalnim standardima </a:t>
            </a:r>
            <a:r>
              <a:rPr lang="hr-HR" sz="1600" dirty="0" smtClean="0"/>
              <a:t>skrbi</a:t>
            </a:r>
            <a:endParaRPr lang="en-US" sz="1600" dirty="0"/>
          </a:p>
          <a:p>
            <a:pPr>
              <a:spcBef>
                <a:spcPts val="400"/>
              </a:spcBef>
            </a:pPr>
            <a:r>
              <a:rPr lang="hr-HR" sz="1600" dirty="0"/>
              <a:t>Obrada može </a:t>
            </a:r>
            <a:r>
              <a:rPr lang="hr-HR" sz="1600" dirty="0" smtClean="0"/>
              <a:t>uključivati</a:t>
            </a:r>
            <a:r>
              <a:rPr lang="en-US" sz="1600" dirty="0" smtClean="0"/>
              <a:t>: </a:t>
            </a:r>
            <a:endParaRPr lang="en-US" sz="1600" dirty="0"/>
          </a:p>
          <a:p>
            <a:pPr lvl="1">
              <a:spcBef>
                <a:spcPts val="400"/>
              </a:spcBef>
            </a:pPr>
            <a:r>
              <a:rPr lang="hr-HR" sz="1400" dirty="0"/>
              <a:t>Temeljiti neurološki pregled uz redovito </a:t>
            </a:r>
            <a:r>
              <a:rPr lang="hr-HR" sz="1400" dirty="0" smtClean="0"/>
              <a:t>praćenje</a:t>
            </a:r>
            <a:r>
              <a:rPr lang="en-US" sz="1400" dirty="0"/>
              <a:t>  </a:t>
            </a:r>
          </a:p>
          <a:p>
            <a:pPr lvl="1">
              <a:spcBef>
                <a:spcPts val="400"/>
              </a:spcBef>
            </a:pPr>
            <a:r>
              <a:rPr lang="hr-HR" sz="1400" dirty="0"/>
              <a:t>Dijagnostičko praćenje za procjenu mogućih sekundarnih </a:t>
            </a:r>
            <a:r>
              <a:rPr lang="hr-HR" sz="1400" dirty="0" smtClean="0"/>
              <a:t>uzroka</a:t>
            </a:r>
            <a:r>
              <a:rPr lang="en-US" sz="1400" dirty="0" smtClean="0"/>
              <a:t>:</a:t>
            </a:r>
            <a:endParaRPr lang="en-US" sz="1400" dirty="0"/>
          </a:p>
          <a:p>
            <a:pPr lvl="2">
              <a:spcBef>
                <a:spcPts val="400"/>
              </a:spcBef>
            </a:pPr>
            <a:r>
              <a:rPr lang="hr-HR" sz="1400" dirty="0"/>
              <a:t>Snimanje mozga (CT i/ili MRI): da bi se isključilo </a:t>
            </a:r>
            <a:r>
              <a:rPr lang="hr-HR" sz="1400" dirty="0" err="1"/>
              <a:t>intrakranijalno</a:t>
            </a:r>
            <a:r>
              <a:rPr lang="hr-HR" sz="1400" dirty="0"/>
              <a:t> krvarenje, </a:t>
            </a:r>
            <a:r>
              <a:rPr lang="hr-HR" sz="1400" dirty="0" err="1"/>
              <a:t>relaps</a:t>
            </a:r>
            <a:r>
              <a:rPr lang="hr-HR" sz="1400" dirty="0"/>
              <a:t> bolesti, dokazi koji upućuju na infekciju ili cerebralni </a:t>
            </a:r>
            <a:r>
              <a:rPr lang="hr-HR" sz="1400" dirty="0" smtClean="0"/>
              <a:t>edem</a:t>
            </a:r>
            <a:r>
              <a:rPr lang="en-US" sz="1400" dirty="0" smtClean="0"/>
              <a:t> </a:t>
            </a:r>
            <a:endParaRPr lang="en-US" sz="1400" dirty="0"/>
          </a:p>
          <a:p>
            <a:pPr lvl="2">
              <a:spcBef>
                <a:spcPts val="400"/>
              </a:spcBef>
            </a:pPr>
            <a:r>
              <a:rPr lang="hr-HR" sz="1400" dirty="0"/>
              <a:t>Lumbalna punkcija radi procjene CSF-a, ako je </a:t>
            </a:r>
            <a:r>
              <a:rPr lang="hr-HR" sz="1400" dirty="0" smtClean="0"/>
              <a:t>primjenjivo</a:t>
            </a:r>
            <a:endParaRPr lang="en-US" sz="1400" dirty="0"/>
          </a:p>
          <a:p>
            <a:pPr lvl="2">
              <a:spcBef>
                <a:spcPts val="400"/>
              </a:spcBef>
            </a:pPr>
            <a:r>
              <a:rPr lang="hr-HR" sz="1400" dirty="0"/>
              <a:t>Kemijsko-laboratorijska </a:t>
            </a:r>
            <a:r>
              <a:rPr lang="hr-HR" sz="1400" dirty="0" smtClean="0"/>
              <a:t>ispitivanja</a:t>
            </a:r>
            <a:endParaRPr lang="en-US" sz="1400" dirty="0"/>
          </a:p>
          <a:p>
            <a:pPr lvl="2">
              <a:spcBef>
                <a:spcPts val="400"/>
              </a:spcBef>
            </a:pPr>
            <a:r>
              <a:rPr lang="en-US" sz="1400" dirty="0"/>
              <a:t>EEG</a:t>
            </a:r>
          </a:p>
          <a:p>
            <a:pPr>
              <a:spcBef>
                <a:spcPts val="400"/>
              </a:spcBef>
            </a:pPr>
            <a:endParaRPr lang="en-US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E89862-BE48-4610-9FE5-A97391B990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24</a:t>
            </a:fld>
            <a:endParaRPr lang="uk-U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A2ECA1-9B46-468E-BF3F-BDBF7AF61DC9}"/>
              </a:ext>
            </a:extLst>
          </p:cNvPr>
          <p:cNvSpPr txBox="1"/>
          <p:nvPr/>
        </p:nvSpPr>
        <p:spPr>
          <a:xfrm>
            <a:off x="597408" y="5138928"/>
            <a:ext cx="61325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00" dirty="0"/>
              <a:t>CSF, cerebrospinalna tekućina/likvor; CT, računalna tomografija; EEG, elektroencefalogram; MRI, magnetska </a:t>
            </a:r>
            <a:r>
              <a:rPr lang="hr-HR" sz="800" dirty="0" smtClean="0"/>
              <a:t>rezonancija</a:t>
            </a:r>
            <a:r>
              <a:rPr lang="en-US" sz="800" dirty="0" smtClean="0"/>
              <a:t>;</a:t>
            </a:r>
            <a:endParaRPr lang="en-US" sz="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Kolovoz 2108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96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11DA9-70B3-4637-A22A-8057AB1D6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8092440" cy="800100"/>
          </a:xfrm>
        </p:spPr>
        <p:txBody>
          <a:bodyPr/>
          <a:lstStyle/>
          <a:p>
            <a:r>
              <a:rPr lang="hr-HR" dirty="0"/>
              <a:t>Procjena i zbrinjavanje neuroloških događaja</a:t>
            </a:r>
            <a:r>
              <a:rPr lang="en-GB" dirty="0"/>
              <a:t> 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(</a:t>
            </a:r>
            <a:r>
              <a:rPr lang="en-US" dirty="0" err="1" smtClean="0">
                <a:latin typeface="+mn-lt"/>
              </a:rPr>
              <a:t>nastavak</a:t>
            </a:r>
            <a:r>
              <a:rPr lang="en-US" dirty="0" smtClean="0">
                <a:latin typeface="+mn-lt"/>
              </a:rPr>
              <a:t>)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A3E53-5827-4123-A73F-812E88E0B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1800"/>
              </a:spcBef>
            </a:pPr>
            <a:r>
              <a:rPr lang="hr-HR" sz="1600" dirty="0"/>
              <a:t>Neurološki događaj koji se pojavi istodobno s CRS-om treba liječiti sukladno algoritmu zbrinjavanja sindroma otpuštanja </a:t>
            </a:r>
            <a:r>
              <a:rPr lang="hr-HR" sz="1600" dirty="0" err="1" smtClean="0"/>
              <a:t>citokina</a:t>
            </a:r>
            <a:endParaRPr lang="en-US" sz="1600" dirty="0"/>
          </a:p>
          <a:p>
            <a:pPr lvl="0">
              <a:spcBef>
                <a:spcPts val="1800"/>
              </a:spcBef>
            </a:pPr>
            <a:r>
              <a:rPr lang="hr-HR" sz="1600" dirty="0"/>
              <a:t>Neurološke događaje treba zbrinjavati ovisno o temeljnoj patofiziologiji te u skladu s lokalnim standardima </a:t>
            </a:r>
            <a:r>
              <a:rPr lang="hr-HR" sz="1600" dirty="0" smtClean="0"/>
              <a:t>skrbi</a:t>
            </a:r>
            <a:endParaRPr lang="en-US" sz="1600" dirty="0"/>
          </a:p>
          <a:p>
            <a:pPr lvl="0">
              <a:spcBef>
                <a:spcPts val="1800"/>
              </a:spcBef>
            </a:pPr>
            <a:r>
              <a:rPr lang="hr-HR" sz="1600" dirty="0"/>
              <a:t>Razmotriti primjenu </a:t>
            </a:r>
            <a:r>
              <a:rPr lang="hr-HR" sz="1600" dirty="0" err="1"/>
              <a:t>antikonvulziva</a:t>
            </a:r>
            <a:r>
              <a:rPr lang="hr-HR" sz="1600" dirty="0"/>
              <a:t> (npr. </a:t>
            </a:r>
            <a:r>
              <a:rPr lang="hr-HR" sz="1600" dirty="0" err="1"/>
              <a:t>levetiracetam</a:t>
            </a:r>
            <a:r>
              <a:rPr lang="hr-HR" sz="1600" dirty="0"/>
              <a:t>) za rizične bolesnike (epileptički napadaji u anamnezi) ili primijeniti u slučaju </a:t>
            </a:r>
            <a:r>
              <a:rPr lang="hr-HR" sz="1600" dirty="0" smtClean="0"/>
              <a:t>napadaja</a:t>
            </a:r>
            <a:endParaRPr lang="en-US" sz="1600" dirty="0"/>
          </a:p>
          <a:p>
            <a:pPr lvl="0">
              <a:spcBef>
                <a:spcPts val="1800"/>
              </a:spcBef>
            </a:pPr>
            <a:r>
              <a:rPr lang="hr-HR" sz="1600" dirty="0"/>
              <a:t>Za encefalopatiju, delirij ili povezane događaje: provesti odgovarajuće liječenje i </a:t>
            </a:r>
            <a:r>
              <a:rPr lang="hr-HR" sz="1600" dirty="0" err="1"/>
              <a:t>suportivnu</a:t>
            </a:r>
            <a:r>
              <a:rPr lang="hr-HR" sz="1600" dirty="0"/>
              <a:t> njegu u skladu s lokalnim standardima </a:t>
            </a:r>
            <a:r>
              <a:rPr lang="hr-HR" sz="1600" dirty="0" smtClean="0"/>
              <a:t>skrbi</a:t>
            </a:r>
            <a:r>
              <a:rPr lang="en-GB" sz="1600" dirty="0" smtClean="0"/>
              <a:t>.</a:t>
            </a:r>
            <a:r>
              <a:rPr lang="en-US" sz="1600" dirty="0" smtClean="0"/>
              <a:t> </a:t>
            </a:r>
            <a:r>
              <a:rPr lang="hr-HR" sz="1600" dirty="0"/>
              <a:t>U slučaju pogoršanja treba razmotriti kratkotrajnu primjenu </a:t>
            </a:r>
            <a:r>
              <a:rPr lang="hr-HR" sz="1600" dirty="0" smtClean="0"/>
              <a:t>steroida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9B0C02-03AC-4B57-9AB7-E660B96C01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25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Kolovoz 2108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57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hr-HR" dirty="0"/>
              <a:t>Registar i prijavljivanje nuspojava</a:t>
            </a:r>
            <a:r>
              <a:rPr lang="en-GB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5524500"/>
            <a:ext cx="228600" cy="190500"/>
          </a:xfrm>
        </p:spPr>
        <p:txBody>
          <a:bodyPr/>
          <a:lstStyle/>
          <a:p>
            <a:fld id="{47547CF9-5B10-D24F-A8D7-45A9778164F7}" type="slidenum">
              <a:rPr lang="uk-UA" smtClean="0"/>
              <a:pPr/>
              <a:t>26</a:t>
            </a:fld>
            <a:endParaRPr lang="uk-U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Kolovoz 2108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13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5475" y="151309"/>
            <a:ext cx="7772400" cy="800100"/>
          </a:xfrm>
        </p:spPr>
        <p:txBody>
          <a:bodyPr/>
          <a:lstStyle/>
          <a:p>
            <a:r>
              <a:rPr lang="hr-HR" dirty="0" smtClean="0"/>
              <a:t>Registar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5475" y="1196141"/>
            <a:ext cx="7772400" cy="4083627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800" dirty="0"/>
              <a:t>Zdravstveni radnici trebaju bolesnicima ponuditi upis u CAR-T registre koje vode CIBMTR ili EBMT radi adekvatnog praćenja sigurnosti i učinkovitosti, do 15 godina nakon primjene lijeka </a:t>
            </a:r>
            <a:r>
              <a:rPr lang="hr-HR" sz="1800" dirty="0" err="1" smtClean="0"/>
              <a:t>Kymriah</a:t>
            </a:r>
            <a:endParaRPr lang="hr-HR" sz="1800" dirty="0" smtClean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6FC188-1AA1-4B13-AFEE-A749C5263869}"/>
              </a:ext>
            </a:extLst>
          </p:cNvPr>
          <p:cNvSpPr txBox="1"/>
          <p:nvPr/>
        </p:nvSpPr>
        <p:spPr>
          <a:xfrm>
            <a:off x="596191" y="5036150"/>
            <a:ext cx="74958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CIBMTR, Center for International Blood and Marrow Transplant Research; EBMT, European Group for Blood and Marrow Transplantation</a:t>
            </a:r>
            <a:r>
              <a:rPr lang="en-US" sz="900" dirty="0"/>
              <a:t>. 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79C324CC-E9A8-4A09-AC8A-AE6B03D658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85800" y="5524500"/>
            <a:ext cx="228600" cy="190500"/>
          </a:xfrm>
        </p:spPr>
        <p:txBody>
          <a:bodyPr/>
          <a:lstStyle/>
          <a:p>
            <a:fld id="{47547CF9-5B10-D24F-A8D7-45A9778164F7}" type="slidenum">
              <a:rPr lang="uk-UA" smtClean="0"/>
              <a:pPr/>
              <a:t>27</a:t>
            </a:fld>
            <a:endParaRPr lang="uk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Kolovoz 2108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63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Prijavljivanje </a:t>
            </a:r>
            <a:r>
              <a:rPr lang="hr-HR" dirty="0"/>
              <a:t>nuspojava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dirty="0"/>
              <a:t>Nakon dobivanja odobrenja lijeka važno je prijavljivanje sumnji na njegove nuspojave. Time se omogućuje kontinuirano praćenje omjera koristi i rizika lijeka. Od zdravstvenih radnika se traži da prijave svaku sumnju na nuspojavu lijeka putem nacionalnog sustava prijave nuspojava: Agenciji za lijekove i medicinske proizvode (HALMED) putem internetske stranice www.halmed.hr ili potražite HALMED aplikaciju putem Google </a:t>
            </a:r>
            <a:r>
              <a:rPr lang="hr-HR" dirty="0" err="1"/>
              <a:t>Play</a:t>
            </a:r>
            <a:r>
              <a:rPr lang="hr-HR" dirty="0"/>
              <a:t> ili Apple App Store trgovine.</a:t>
            </a:r>
            <a:endParaRPr lang="en-US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dirty="0"/>
              <a:t>Nuspojave na lijek </a:t>
            </a:r>
            <a:r>
              <a:rPr lang="hr-HR" dirty="0" err="1"/>
              <a:t>Kymriah</a:t>
            </a:r>
            <a:r>
              <a:rPr lang="hr-HR" dirty="0"/>
              <a:t> mogu se prijaviti i tvrtki Novartis na https://psi.novartis.com.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Kolovoz 2108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28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5634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Hvala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0" y="5524500"/>
            <a:ext cx="228600" cy="190500"/>
          </a:xfrm>
        </p:spPr>
        <p:txBody>
          <a:bodyPr/>
          <a:lstStyle/>
          <a:p>
            <a:fld id="{47547CF9-5B10-D24F-A8D7-45A9778164F7}" type="slidenum">
              <a:rPr lang="uk-UA" smtClean="0"/>
              <a:pPr/>
              <a:t>29</a:t>
            </a:fld>
            <a:endParaRPr lang="uk-U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Kolovoz 2108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23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381000"/>
            <a:ext cx="8251826" cy="800100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SAŽETAK VAŽNIH RIZIKA I PREPORUČENIH POSTUPAKA ZA NJIHOVU PREVENCIJU I/ILI MINIMIZACIJU – EDUKACIJA BOLESNIKA/NJEGOVATELJA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475" y="1257300"/>
            <a:ext cx="7832725" cy="3771900"/>
          </a:xfrm>
        </p:spPr>
        <p:txBody>
          <a:bodyPr/>
          <a:lstStyle/>
          <a:p>
            <a:pPr marL="0" lvl="0" indent="0">
              <a:buNone/>
            </a:pPr>
            <a:endParaRPr lang="hr-HR" sz="1800" dirty="0" smtClean="0"/>
          </a:p>
          <a:p>
            <a:pPr marL="0" lvl="0" indent="0">
              <a:buNone/>
            </a:pPr>
            <a:r>
              <a:rPr lang="hr-HR" sz="1800" dirty="0" smtClean="0"/>
              <a:t>Potrebno </a:t>
            </a:r>
            <a:r>
              <a:rPr lang="hr-HR" sz="1800" dirty="0"/>
              <a:t>je uručiti bolesniku/njegovatelju </a:t>
            </a:r>
            <a:endParaRPr lang="en-US" sz="1400" dirty="0"/>
          </a:p>
          <a:p>
            <a:pPr lvl="1">
              <a:lnSpc>
                <a:spcPct val="150000"/>
              </a:lnSpc>
            </a:pPr>
            <a:r>
              <a:rPr lang="hr-HR" sz="1600" u="sng" dirty="0"/>
              <a:t>uputu o lijeku</a:t>
            </a:r>
            <a:r>
              <a:rPr lang="hr-HR" sz="1600" dirty="0"/>
              <a:t> – uputiti ih da ju pročitaju i sačuvaju </a:t>
            </a:r>
            <a:endParaRPr lang="en-US" sz="1600" dirty="0"/>
          </a:p>
          <a:p>
            <a:pPr lvl="1">
              <a:lnSpc>
                <a:spcPct val="150000"/>
              </a:lnSpc>
            </a:pPr>
            <a:r>
              <a:rPr lang="hr-HR" sz="1600" u="sng" dirty="0"/>
              <a:t>edukacijski letak – vodič</a:t>
            </a:r>
            <a:r>
              <a:rPr lang="hr-HR" sz="1600" dirty="0"/>
              <a:t> - uputiti ih da ga prouče i sačuvaju kao podsjetnik na znakove i simptome CRS-a i neuroloških događaja koji zahtijevaju hitno zbrinjavanje</a:t>
            </a:r>
            <a:endParaRPr lang="en-US" sz="1600" dirty="0"/>
          </a:p>
          <a:p>
            <a:pPr lvl="1">
              <a:lnSpc>
                <a:spcPct val="150000"/>
              </a:lnSpc>
            </a:pPr>
            <a:r>
              <a:rPr lang="hr-HR" sz="1600" u="sng" dirty="0"/>
              <a:t>karticu s upozorenjima za bolesnika</a:t>
            </a:r>
            <a:r>
              <a:rPr lang="hr-HR" sz="1600" dirty="0"/>
              <a:t> - uputiti ih da ju pročitaju, uvijek nose sa sobom i pokažu liječniku ili medicinskoj sestri pri svakom posjetu liječniku ili odlasku </a:t>
            </a:r>
            <a:r>
              <a:rPr lang="hr-HR" sz="1739" dirty="0"/>
              <a:t>u bolnicu</a:t>
            </a:r>
            <a:endParaRPr lang="en-US" sz="1739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Kolovoz 2108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4466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6502CC1-4EF9-4141-809B-4DF4BF50A6A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616" y="4382851"/>
            <a:ext cx="1604687" cy="292990"/>
          </a:xfrm>
          <a:prstGeom prst="rect">
            <a:avLst/>
          </a:prstGeom>
        </p:spPr>
      </p:pic>
      <p:sp>
        <p:nvSpPr>
          <p:cNvPr id="9" name="Text Box 6">
            <a:extLst>
              <a:ext uri="{FF2B5EF4-FFF2-40B4-BE49-F238E27FC236}">
                <a16:creationId xmlns:a16="http://schemas.microsoft.com/office/drawing/2014/main" id="{84B324CE-C28F-9747-BA14-F2B553052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634" y="4975560"/>
            <a:ext cx="80595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200400" algn="l"/>
                <a:tab pos="55435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3200400" algn="l"/>
                <a:tab pos="55435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3200400" algn="l"/>
                <a:tab pos="55435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3200400" algn="l"/>
                <a:tab pos="55435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3200400" algn="l"/>
                <a:tab pos="55435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200400" algn="l"/>
                <a:tab pos="55435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200400" algn="l"/>
                <a:tab pos="55435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200400" algn="l"/>
                <a:tab pos="55435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200400" algn="l"/>
                <a:tab pos="55435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hr-HR" sz="800" dirty="0"/>
              <a:t>Novartis Hrvatska d.o.o.</a:t>
            </a:r>
            <a:endParaRPr lang="en-US" sz="800" dirty="0"/>
          </a:p>
          <a:p>
            <a:r>
              <a:rPr lang="hr-HR" sz="800" dirty="0"/>
              <a:t>Radnička cesta 37b</a:t>
            </a:r>
            <a:endParaRPr lang="en-US" sz="800" dirty="0"/>
          </a:p>
          <a:p>
            <a:r>
              <a:rPr lang="hr-HR" sz="800" dirty="0"/>
              <a:t>10000 Zagreb</a:t>
            </a:r>
            <a:br>
              <a:rPr lang="hr-HR" sz="800" dirty="0"/>
            </a:br>
            <a:r>
              <a:rPr lang="en-US" sz="800" dirty="0">
                <a:solidFill>
                  <a:srgbClr val="000000"/>
                </a:solidFill>
                <a:cs typeface="Arial" pitchFamily="34" charset="0"/>
              </a:rPr>
              <a:t>	   © 2018 </a:t>
            </a:r>
            <a:r>
              <a:rPr lang="en-US" sz="800" dirty="0" smtClean="0">
                <a:solidFill>
                  <a:srgbClr val="000000"/>
                </a:solidFill>
                <a:cs typeface="Arial" pitchFamily="34" charset="0"/>
              </a:rPr>
              <a:t>Novartis</a:t>
            </a:r>
            <a:endParaRPr lang="en-US" sz="8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Kolovoz 2108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242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475" y="203200"/>
            <a:ext cx="8001000" cy="800100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SAŽETAK VAŽNIH RIZIKA I PREPORUČENIH POSTUPAKA ZA NJIHOVU PREVENCIJU I/ILI MINIMIZACIJU – EDUKACIJA </a:t>
            </a:r>
            <a:r>
              <a:rPr lang="hr-HR" b="1" dirty="0" smtClean="0"/>
              <a:t>BOLESNIKA/NJEGOVATELJA- nastavak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40674"/>
            <a:ext cx="7772400" cy="3988031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dirty="0"/>
              <a:t>Podučiti bolesnike/njegovatelje o simptomima i rizicima sindroma otpuštanja </a:t>
            </a:r>
            <a:r>
              <a:rPr lang="hr-HR" dirty="0" err="1"/>
              <a:t>citokina</a:t>
            </a:r>
            <a:r>
              <a:rPr lang="hr-HR" dirty="0"/>
              <a:t> i neuroloških događaja te da se odmah jave liječniku u slučaju pojave znakova i simptoma nekog od stanja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dirty="0"/>
              <a:t>Uputiti ih da mjere temperaturu dvaput dnevno tijekom 3–4 tjedna nakon primjene lijeka i da se u slučaju povišene temperature odmah jave liječniku 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dirty="0"/>
              <a:t>Savjetovati bolesnike/njegovatelje o potencijalnim rizicima od izmijenjene ili smanjene svijesti, smetenosti i epileptičkih napadaja tijekom 8 tjedana nakon primjene lijeka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dirty="0" smtClean="0"/>
              <a:t>Bolesnici/njegovatelji </a:t>
            </a:r>
            <a:r>
              <a:rPr lang="hr-HR" dirty="0"/>
              <a:t>moraju planirati ostati u blizini (na udaljenost od najviše 2 sata) kvalificiranog centra za liječenje najmanje 4 tjedna nakon primjene lijeka, osim ako liječnik ne odredi </a:t>
            </a:r>
            <a:r>
              <a:rPr lang="hr-HR" dirty="0" smtClean="0"/>
              <a:t>drugačije</a:t>
            </a:r>
            <a:endParaRPr lang="hr-HR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dirty="0" smtClean="0"/>
              <a:t>Uputiti </a:t>
            </a:r>
            <a:r>
              <a:rPr lang="hr-HR" dirty="0"/>
              <a:t>bolesnike/njegovatelje da tijekom najmanje 10 dana nakon infuzije svakodnevno dolaze u bolnicu radi praćenja znakova i simptoma mogućeg sindroma otpuštanja </a:t>
            </a:r>
            <a:r>
              <a:rPr lang="hr-HR" dirty="0" err="1"/>
              <a:t>citokina</a:t>
            </a:r>
            <a:r>
              <a:rPr lang="hr-HR" dirty="0"/>
              <a:t>, neuroloških događaja i drugih toksičnosti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Kolovoz 2108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4</a:t>
            </a:fld>
            <a:endParaRPr lang="uk-UA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1240674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5800" y="2040458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5800" y="265837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5800" y="3550603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5800" y="4384647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5800" y="5228705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79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475" y="209550"/>
            <a:ext cx="8017625" cy="800100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SAŽETAK VAŽNIH RIZIKA I PREPORUČENIH POSTUPAKA ZA NJIHOVU PREVENCIJU I/ILI MINIMIZACIJU – EDUKACIJA BOLESNIKA/NJEGOVATELJA- nastavak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dirty="0"/>
              <a:t>Obavijestiti bolesnike/njegovatelje o mogućoj potrebi za terapijom premošćenja dok se čeka proizvodnja lijeka te o mogućim nuspojavama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dirty="0"/>
              <a:t>Objasniti bolesnicima/njegovateljima rizike od pogoršanja bolesti tijekom proizvodnje lijeka 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dirty="0"/>
              <a:t>Uputiti bolesnike da se suzdrže od upravljanja vozilima ili strojevima te od sudjelovanja u aktivnostima koje zahtijevaju pozornost 8 tjedana nakon infuzije zbog rizika od neuroloških događaja 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dirty="0"/>
              <a:t>Bolesnike/njegovatelje treba upozoriti da bolesnici liječeni lijekom </a:t>
            </a:r>
            <a:r>
              <a:rPr lang="hr-HR" dirty="0" err="1"/>
              <a:t>Kymriah</a:t>
            </a:r>
            <a:r>
              <a:rPr lang="hr-HR" dirty="0"/>
              <a:t> ne smiju donirati krv, organe, tkiva i stanice za transplantaciju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Kolovoz 2108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5</a:t>
            </a:fld>
            <a:endParaRPr lang="uk-UA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12573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98513" y="180871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5800" y="244325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5800" y="3293918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5800" y="3911831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48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DB692-B987-8E4D-8EB4-A6540EA5C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/>
              <a:t>O</a:t>
            </a:r>
            <a:r>
              <a:rPr lang="hr-HR" dirty="0"/>
              <a:t> </a:t>
            </a:r>
            <a:r>
              <a:rPr lang="hr-HR" b="1" dirty="0"/>
              <a:t>lijeku KYMRIAH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29864-08E7-EF42-B4D6-BC6887087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81100"/>
            <a:ext cx="7772400" cy="37719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800" dirty="0"/>
              <a:t>Lijek </a:t>
            </a:r>
            <a:r>
              <a:rPr lang="hr-HR" sz="1800" dirty="0" err="1"/>
              <a:t>Kymriah</a:t>
            </a:r>
            <a:r>
              <a:rPr lang="hr-HR" sz="1800" dirty="0"/>
              <a:t>,</a:t>
            </a:r>
            <a:r>
              <a:rPr lang="hr-HR" sz="1800" b="1" dirty="0"/>
              <a:t> </a:t>
            </a:r>
            <a:r>
              <a:rPr lang="hr-HR" sz="1800" dirty="0"/>
              <a:t>poznat i pod nazivom </a:t>
            </a:r>
            <a:r>
              <a:rPr lang="hr-HR" sz="1800" dirty="0" err="1"/>
              <a:t>tisagenlekleucel</a:t>
            </a:r>
            <a:r>
              <a:rPr lang="hr-HR" sz="1800" dirty="0"/>
              <a:t> ili CTL019, je </a:t>
            </a:r>
            <a:r>
              <a:rPr lang="hr-HR" sz="1800" dirty="0" err="1"/>
              <a:t>imunostanična</a:t>
            </a:r>
            <a:r>
              <a:rPr lang="hr-HR" sz="1800" dirty="0"/>
              <a:t> terapija koja sadrži </a:t>
            </a:r>
            <a:r>
              <a:rPr lang="hr-HR" sz="1800" dirty="0" err="1"/>
              <a:t>autologne</a:t>
            </a:r>
            <a:r>
              <a:rPr lang="hr-HR" sz="1800" dirty="0"/>
              <a:t> T‑stanice genetički modificirane </a:t>
            </a:r>
            <a:r>
              <a:rPr lang="hr-HR" sz="1800" i="1" dirty="0"/>
              <a:t>ex vivo </a:t>
            </a:r>
            <a:r>
              <a:rPr lang="hr-HR" sz="1800" dirty="0"/>
              <a:t>koristeći </a:t>
            </a:r>
            <a:r>
              <a:rPr lang="hr-HR" sz="1800" dirty="0" err="1"/>
              <a:t>lentivirusni</a:t>
            </a:r>
            <a:r>
              <a:rPr lang="hr-HR" sz="1800" dirty="0"/>
              <a:t> vektor koji kodira anti‑CD19 </a:t>
            </a:r>
            <a:r>
              <a:rPr lang="hr-HR" sz="1800" dirty="0" err="1"/>
              <a:t>kimerični</a:t>
            </a:r>
            <a:r>
              <a:rPr lang="hr-HR" sz="1800" dirty="0"/>
              <a:t> antigenski receptor (</a:t>
            </a:r>
            <a:r>
              <a:rPr lang="hr-HR" sz="1800" i="1" dirty="0"/>
              <a:t>engl.</a:t>
            </a:r>
            <a:r>
              <a:rPr lang="hr-HR" sz="1800" dirty="0"/>
              <a:t> </a:t>
            </a:r>
            <a:r>
              <a:rPr lang="hr-HR" sz="1800" i="1" dirty="0" err="1"/>
              <a:t>chimeric</a:t>
            </a:r>
            <a:r>
              <a:rPr lang="hr-HR" sz="1800" i="1" dirty="0"/>
              <a:t> antigen receptor, CAR)</a:t>
            </a:r>
            <a:endParaRPr lang="en-US" sz="18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800" dirty="0"/>
              <a:t>Indiciran je za liječenje:</a:t>
            </a:r>
            <a:endParaRPr lang="en-US" sz="1800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/>
              <a:t>pedijatrijskih i mladih odraslih bolesnika u dobi do 25 godina s akutnom </a:t>
            </a:r>
            <a:r>
              <a:rPr lang="hr-HR" sz="1600" dirty="0" err="1"/>
              <a:t>limfoblastičnom</a:t>
            </a:r>
            <a:r>
              <a:rPr lang="hr-HR" sz="1600" dirty="0"/>
              <a:t> leukemijom B‑stanica (ALL) koja je refraktorna, u recidivu nakon transplantacije ili u drugom ili kasnijem recidivu</a:t>
            </a:r>
            <a:endParaRPr lang="en-US" sz="1600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/>
              <a:t>odraslih bolesnika s </a:t>
            </a:r>
            <a:r>
              <a:rPr lang="hr-HR" sz="1600" dirty="0" err="1"/>
              <a:t>recidivirajućim</a:t>
            </a:r>
            <a:r>
              <a:rPr lang="hr-HR" sz="1600" dirty="0"/>
              <a:t> ili refraktornim difuznim B‑</a:t>
            </a:r>
            <a:r>
              <a:rPr lang="hr-HR" sz="1600" dirty="0" err="1"/>
              <a:t>velikostaničnim</a:t>
            </a:r>
            <a:r>
              <a:rPr lang="hr-HR" sz="1600" dirty="0"/>
              <a:t> </a:t>
            </a:r>
            <a:r>
              <a:rPr lang="hr-HR" sz="1600" dirty="0" err="1"/>
              <a:t>limfomom</a:t>
            </a:r>
            <a:r>
              <a:rPr lang="hr-HR" sz="1600" dirty="0"/>
              <a:t> (DLBCL) nakon dvije ili više linija sistemske terapije.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Kolovoz 2108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92F51F-4CE4-7948-8804-21BA6F50D8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7676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A14A5-4DE9-A04A-8048-E3F1590D2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Ciljevi edukacijskog programa plana upravljanja rizicima (RMP) za lijek KYMRIAH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8048863-88F3-4944-97EE-54AEB0BC7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57300"/>
            <a:ext cx="7772400" cy="3771900"/>
          </a:xfrm>
        </p:spPr>
        <p:txBody>
          <a:bodyPr>
            <a:normAutofit fontScale="92500"/>
          </a:bodyPr>
          <a:lstStyle/>
          <a:p>
            <a:r>
              <a:rPr lang="hr-HR" sz="1800" u="sng" dirty="0"/>
              <a:t>Prije početka liječenja</a:t>
            </a:r>
            <a:r>
              <a:rPr lang="hr-HR" sz="1800" dirty="0"/>
              <a:t> bolesnika lijekom </a:t>
            </a:r>
            <a:r>
              <a:rPr lang="hr-HR" sz="1800" dirty="0" err="1"/>
              <a:t>Kymriah</a:t>
            </a:r>
            <a:r>
              <a:rPr lang="hr-HR" sz="1800" dirty="0"/>
              <a:t> </a:t>
            </a:r>
            <a:r>
              <a:rPr lang="hr-HR" sz="1800" u="sng" dirty="0"/>
              <a:t>zdravstveni radnici koji lijek propisuju, pripremaju ili primjenjuju moraju biti osposobljeni za zbrinjavanje po život opasnih rizika</a:t>
            </a:r>
            <a:r>
              <a:rPr lang="hr-HR" sz="1800" dirty="0"/>
              <a:t> od sindroma otpuštanja </a:t>
            </a:r>
            <a:r>
              <a:rPr lang="hr-HR" sz="1800" dirty="0" err="1"/>
              <a:t>citokina</a:t>
            </a:r>
            <a:r>
              <a:rPr lang="hr-HR" sz="1800" dirty="0"/>
              <a:t> i neuroloških događaja</a:t>
            </a:r>
            <a:r>
              <a:rPr lang="hr-HR" sz="1800" dirty="0" smtClean="0"/>
              <a:t>.</a:t>
            </a:r>
            <a:endParaRPr lang="en-US" sz="1800" dirty="0"/>
          </a:p>
          <a:p>
            <a:r>
              <a:rPr lang="hr-HR" sz="1800" u="sng" dirty="0"/>
              <a:t>Centar za liječenje dužan je osigurati propisnu obuku za odgovarajuće osoblje</a:t>
            </a:r>
            <a:r>
              <a:rPr lang="hr-HR" sz="1800" u="sng" dirty="0" smtClean="0"/>
              <a:t>.</a:t>
            </a:r>
            <a:endParaRPr lang="en-US" sz="1800" dirty="0"/>
          </a:p>
          <a:p>
            <a:r>
              <a:rPr lang="hr-HR" sz="1800" dirty="0"/>
              <a:t>Zdravstveni radnici prolaze obuku o rizicima CRS-a i neurološkim događajima, o liječenju bolesnika te o edukaciji bolesnika i njegovatelja vezano uz:</a:t>
            </a:r>
            <a:endParaRPr lang="en-US" sz="1800" dirty="0"/>
          </a:p>
          <a:p>
            <a:pPr lvl="2"/>
            <a:r>
              <a:rPr lang="hr-HR" sz="1700" dirty="0"/>
              <a:t>kada potražiti neposrednu liječničku pomoć</a:t>
            </a:r>
            <a:endParaRPr lang="en-US" sz="1700" dirty="0"/>
          </a:p>
          <a:p>
            <a:pPr lvl="2"/>
            <a:r>
              <a:rPr lang="hr-HR" sz="1700" dirty="0"/>
              <a:t>moguću potrebu za terapijom premošćenja i povezanim nuspojavama te rizikom od progresije bolesti tijekom proizvodnje lijeka </a:t>
            </a:r>
            <a:r>
              <a:rPr lang="hr-HR" sz="1700" dirty="0" err="1" smtClean="0"/>
              <a:t>Kymriah</a:t>
            </a:r>
            <a:endParaRPr lang="en-US" sz="1800" dirty="0"/>
          </a:p>
          <a:p>
            <a:r>
              <a:rPr lang="hr-HR" sz="1800" dirty="0"/>
              <a:t>Zdravstvenim radnicima će biti osiguran </a:t>
            </a:r>
            <a:r>
              <a:rPr lang="hr-HR" sz="1800" u="sng" dirty="0"/>
              <a:t>Sažetak opisa svojstava lijeka koji je potrebno u cijelosti pročitati.</a:t>
            </a:r>
            <a:endParaRPr lang="en-US" sz="1800" dirty="0"/>
          </a:p>
          <a:p>
            <a:pPr marL="0" indent="0">
              <a:buNone/>
            </a:pPr>
            <a:endParaRPr lang="en-US" sz="1600" dirty="0"/>
          </a:p>
          <a:p>
            <a:pPr>
              <a:spcBef>
                <a:spcPts val="1200"/>
              </a:spcBef>
            </a:pPr>
            <a:endParaRPr lang="en-US" sz="1600" dirty="0">
              <a:solidFill>
                <a:srgbClr val="FF0000"/>
              </a:solidFill>
            </a:endParaRPr>
          </a:p>
          <a:p>
            <a:endParaRPr lang="en-US" sz="16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DC943D-38A8-FF4F-92E7-FADABFD309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7</a:t>
            </a:fld>
            <a:endParaRPr lang="uk-U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E1A9A8-24EA-41EB-85D9-D716C124C529}"/>
              </a:ext>
            </a:extLst>
          </p:cNvPr>
          <p:cNvSpPr txBox="1"/>
          <p:nvPr/>
        </p:nvSpPr>
        <p:spPr>
          <a:xfrm>
            <a:off x="580602" y="5057522"/>
            <a:ext cx="85633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CRS, </a:t>
            </a:r>
            <a:r>
              <a:rPr lang="hr-HR" sz="900" i="1" dirty="0" smtClean="0"/>
              <a:t>engl. </a:t>
            </a:r>
            <a:r>
              <a:rPr lang="en-US" sz="900" i="1" dirty="0" smtClean="0"/>
              <a:t>cytokine </a:t>
            </a:r>
            <a:r>
              <a:rPr lang="en-US" sz="900" i="1" dirty="0"/>
              <a:t>release </a:t>
            </a:r>
            <a:r>
              <a:rPr lang="en-US" sz="900" i="1" dirty="0" smtClean="0"/>
              <a:t>syndrome</a:t>
            </a:r>
            <a:r>
              <a:rPr lang="hr-HR" sz="900" i="1" dirty="0" smtClean="0"/>
              <a:t>, </a:t>
            </a:r>
            <a:r>
              <a:rPr lang="hr-HR" sz="900" dirty="0" smtClean="0"/>
              <a:t>sindrom </a:t>
            </a:r>
            <a:r>
              <a:rPr lang="hr-HR" sz="900" dirty="0"/>
              <a:t>otpuštanja citokina; </a:t>
            </a:r>
            <a:endParaRPr lang="en-US" sz="9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Kolovoz 2108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6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A45C2-5E06-8644-ACC7-15763D881F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2400" dirty="0"/>
              <a:t>Sindrom otpuštanja citokina povezan s primjenom lijeka KYMRIAH</a:t>
            </a:r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5A42D938-4514-9A42-A7A1-87AB9C5D90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3C0C6A-FE1C-FC42-8159-3BD973903C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Kolovoz 2108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02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A2B44-AB49-5144-ADA4-61B2C543A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Sindrom otpuštanja citokina (CRS)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A2BDD-6D70-5147-88B2-3B848D4F4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32885"/>
            <a:ext cx="7772400" cy="4062570"/>
          </a:xfrm>
        </p:spPr>
        <p:txBody>
          <a:bodyPr vert="horz" lIns="0" tIns="0" rIns="0" bIns="0" spcCol="182880" rtlCol="0" anchor="t">
            <a:normAutofit fontScale="92500"/>
          </a:bodyPr>
          <a:lstStyle/>
          <a:p>
            <a:pPr lvl="0"/>
            <a:r>
              <a:rPr lang="hr-HR" dirty="0"/>
              <a:t>Nakon infuzije lijeka </a:t>
            </a:r>
            <a:r>
              <a:rPr lang="hr-HR" dirty="0" err="1"/>
              <a:t>Kymriah</a:t>
            </a:r>
            <a:r>
              <a:rPr lang="hr-HR" dirty="0"/>
              <a:t> učestalo je opažen sindrom otpuštanja </a:t>
            </a:r>
            <a:r>
              <a:rPr lang="hr-HR" dirty="0" err="1"/>
              <a:t>citokina</a:t>
            </a:r>
            <a:r>
              <a:rPr lang="hr-HR" dirty="0"/>
              <a:t> (engl. </a:t>
            </a:r>
            <a:r>
              <a:rPr lang="hr-HR" i="1" dirty="0" err="1"/>
              <a:t>citokine</a:t>
            </a:r>
            <a:r>
              <a:rPr lang="hr-HR" i="1" dirty="0"/>
              <a:t> </a:t>
            </a:r>
            <a:r>
              <a:rPr lang="hr-HR" i="1" dirty="0" err="1"/>
              <a:t>release</a:t>
            </a:r>
            <a:r>
              <a:rPr lang="hr-HR" i="1" dirty="0"/>
              <a:t> </a:t>
            </a:r>
            <a:r>
              <a:rPr lang="hr-HR" i="1" dirty="0" err="1"/>
              <a:t>syndrome</a:t>
            </a:r>
            <a:r>
              <a:rPr lang="hr-HR" dirty="0"/>
              <a:t>, CRS), uključujući smrtne slučajeve ili događaje opasne po život</a:t>
            </a:r>
            <a:endParaRPr lang="en-US" dirty="0"/>
          </a:p>
          <a:p>
            <a:pPr lvl="0"/>
            <a:r>
              <a:rPr lang="hr-HR" dirty="0"/>
              <a:t>Kod pedijatrijskih i mladih odraslih bolesnika sa </a:t>
            </a:r>
            <a:r>
              <a:rPr lang="hr-HR" dirty="0" err="1"/>
              <a:t>relapsnom</a:t>
            </a:r>
            <a:r>
              <a:rPr lang="hr-HR" dirty="0"/>
              <a:t> ili refraktorom (r/r) ALL B-stanica (studija ELIANA): 77 % bolesnika razvilo je CRS bilo kojeg stupnja (sukladno Penn ljestvici), a 47% bolesnika razvilo je CSR 3. ili 4. stupnja</a:t>
            </a:r>
            <a:endParaRPr lang="en-US" dirty="0"/>
          </a:p>
          <a:p>
            <a:pPr lvl="0"/>
            <a:r>
              <a:rPr lang="hr-HR" dirty="0"/>
              <a:t>Kod odraslih bolesnika s </a:t>
            </a:r>
            <a:r>
              <a:rPr lang="hr-HR" dirty="0" err="1"/>
              <a:t>recidivirajućim</a:t>
            </a:r>
            <a:r>
              <a:rPr lang="hr-HR" dirty="0"/>
              <a:t> ili refraktornim (r/r) difuznim B </a:t>
            </a:r>
            <a:r>
              <a:rPr lang="hr-HR" dirty="0" err="1"/>
              <a:t>velikostaničnim</a:t>
            </a:r>
            <a:r>
              <a:rPr lang="hr-HR" dirty="0"/>
              <a:t> </a:t>
            </a:r>
            <a:r>
              <a:rPr lang="hr-HR" dirty="0" err="1"/>
              <a:t>limfomom</a:t>
            </a:r>
            <a:r>
              <a:rPr lang="hr-HR" dirty="0"/>
              <a:t> (DLBCL) (studija JULIET): 58 % bolesnika razvilo je CRS bilo kojeg stupnja (sukladno Penn ljestvici), a 22 % bolesnika razvilo je CRS. 3. ili 4. stupnja</a:t>
            </a:r>
            <a:endParaRPr lang="en-US" dirty="0"/>
          </a:p>
          <a:p>
            <a:pPr lvl="0"/>
            <a:r>
              <a:rPr lang="hr-HR" dirty="0"/>
              <a:t>CRS je ciljna toksičnost povezana s mehanizmom djelovanja lijeka </a:t>
            </a:r>
            <a:r>
              <a:rPr lang="hr-HR" dirty="0" err="1" smtClean="0"/>
              <a:t>Kymriah</a:t>
            </a:r>
            <a:endParaRPr lang="en-US" dirty="0"/>
          </a:p>
          <a:p>
            <a:pPr lvl="0"/>
            <a:r>
              <a:rPr lang="hr-HR" dirty="0"/>
              <a:t>U gotovo svim slučajevima do razvoja sindroma otpuštanja </a:t>
            </a:r>
            <a:r>
              <a:rPr lang="hr-HR" dirty="0" err="1"/>
              <a:t>citokina</a:t>
            </a:r>
            <a:r>
              <a:rPr lang="hr-HR" dirty="0"/>
              <a:t> došlo je između 1. i 10. dana (medijan pojave 3 dana) nakon infuzije lijeka </a:t>
            </a:r>
            <a:r>
              <a:rPr lang="hr-HR" dirty="0" err="1" smtClean="0"/>
              <a:t>Kymriah</a:t>
            </a:r>
            <a:endParaRPr lang="en-US" dirty="0"/>
          </a:p>
          <a:p>
            <a:pPr lvl="0"/>
            <a:r>
              <a:rPr lang="hr-HR" dirty="0"/>
              <a:t>Medijan vremena do povlačenja sindroma otpuštanja </a:t>
            </a:r>
            <a:r>
              <a:rPr lang="hr-HR" dirty="0" err="1"/>
              <a:t>citokina</a:t>
            </a:r>
            <a:r>
              <a:rPr lang="hr-HR" dirty="0"/>
              <a:t> iznosio je 7 </a:t>
            </a:r>
            <a:r>
              <a:rPr lang="hr-HR" dirty="0" smtClean="0"/>
              <a:t>dana</a:t>
            </a:r>
            <a:endParaRPr lang="en-US" dirty="0"/>
          </a:p>
          <a:p>
            <a:pPr lvl="0"/>
            <a:r>
              <a:rPr lang="hr-HR" dirty="0"/>
              <a:t>Kod bolesnika s CRS-om može biti potrebno potporno liječenje u jedinicama intenzivne njege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CAD85E-7A20-7B42-98B0-E96A9CDB29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9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Kolovoz 2108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85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Unbranded Oncology (NEW)">
  <a:themeElements>
    <a:clrScheme name="Novartis 2016">
      <a:dk1>
        <a:srgbClr val="000000"/>
      </a:dk1>
      <a:lt1>
        <a:srgbClr val="FFFFFF"/>
      </a:lt1>
      <a:dk2>
        <a:srgbClr val="404040"/>
      </a:dk2>
      <a:lt2>
        <a:srgbClr val="CCCCCC"/>
      </a:lt2>
      <a:accent1>
        <a:srgbClr val="0460A9"/>
      </a:accent1>
      <a:accent2>
        <a:srgbClr val="E74A21"/>
      </a:accent2>
      <a:accent3>
        <a:srgbClr val="EC9A1E"/>
      </a:accent3>
      <a:accent4>
        <a:srgbClr val="8D1F1B"/>
      </a:accent4>
      <a:accent5>
        <a:srgbClr val="7F7F7F"/>
      </a:accent5>
      <a:accent6>
        <a:srgbClr val="404040"/>
      </a:accent6>
      <a:hlink>
        <a:srgbClr val="0460A9"/>
      </a:hlink>
      <a:folHlink>
        <a:srgbClr val="0460A9"/>
      </a:folHlink>
    </a:clrScheme>
    <a:fontScheme name="Novartis 2016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Novartis 2016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Blank" id="{3F82403C-12A1-48DE-98CE-22D763759EA9}" vid="{29229F9C-5F03-4EAC-9AD9-5098AE55860F}"/>
    </a:ext>
  </a:extLst>
</a:theme>
</file>

<file path=ppt/theme/theme2.xml><?xml version="1.0" encoding="utf-8"?>
<a:theme xmlns:a="http://schemas.openxmlformats.org/drawingml/2006/main" name="Novartis">
  <a:themeElements>
    <a:clrScheme name="Novartis">
      <a:dk1>
        <a:srgbClr val="917B69"/>
      </a:dk1>
      <a:lt1>
        <a:srgbClr val="FFFFFF"/>
      </a:lt1>
      <a:dk2>
        <a:srgbClr val="917B69"/>
      </a:dk2>
      <a:lt2>
        <a:srgbClr val="F8F8F8"/>
      </a:lt2>
      <a:accent1>
        <a:srgbClr val="FCAF17"/>
      </a:accent1>
      <a:accent2>
        <a:srgbClr val="EC8026"/>
      </a:accent2>
      <a:accent3>
        <a:srgbClr val="E44C16"/>
      </a:accent3>
      <a:accent4>
        <a:srgbClr val="923222"/>
      </a:accent4>
      <a:accent5>
        <a:srgbClr val="634329"/>
      </a:accent5>
      <a:accent6>
        <a:srgbClr val="000000"/>
      </a:accent6>
      <a:hlink>
        <a:srgbClr val="917B69"/>
      </a:hlink>
      <a:folHlink>
        <a:srgbClr val="917B69"/>
      </a:folHlink>
    </a:clrScheme>
    <a:fontScheme name="Novart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Novart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Novartis">
  <a:themeElements>
    <a:clrScheme name="Novartis">
      <a:dk1>
        <a:srgbClr val="917B69"/>
      </a:dk1>
      <a:lt1>
        <a:srgbClr val="FFFFFF"/>
      </a:lt1>
      <a:dk2>
        <a:srgbClr val="917B69"/>
      </a:dk2>
      <a:lt2>
        <a:srgbClr val="F8F8F8"/>
      </a:lt2>
      <a:accent1>
        <a:srgbClr val="FCAF17"/>
      </a:accent1>
      <a:accent2>
        <a:srgbClr val="EC8026"/>
      </a:accent2>
      <a:accent3>
        <a:srgbClr val="E44C16"/>
      </a:accent3>
      <a:accent4>
        <a:srgbClr val="923222"/>
      </a:accent4>
      <a:accent5>
        <a:srgbClr val="634329"/>
      </a:accent5>
      <a:accent6>
        <a:srgbClr val="000000"/>
      </a:accent6>
      <a:hlink>
        <a:srgbClr val="917B69"/>
      </a:hlink>
      <a:folHlink>
        <a:srgbClr val="917B69"/>
      </a:folHlink>
    </a:clrScheme>
    <a:fontScheme name="Novart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Novart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217AC349F55242B9303B90C3EF4743" ma:contentTypeVersion="1" ma:contentTypeDescription="Create a new document." ma:contentTypeScope="" ma:versionID="15a46c26d79e522b78364fa69a5e6f74">
  <xsd:schema xmlns:xsd="http://www.w3.org/2001/XMLSchema" xmlns:xs="http://www.w3.org/2001/XMLSchema" xmlns:p="http://schemas.microsoft.com/office/2006/metadata/properties" xmlns:ns1="http://schemas.microsoft.com/sharepoint/v3" xmlns:ns2="633865C7-BB25-4BC4-9E75-344C5E46FDD2" xmlns:ns3="68466a24-7fe3-4f51-a313-8598876a53f6" xmlns:ns4="633865c7-bb25-4bc4-9e75-344c5e46fdd2" targetNamespace="http://schemas.microsoft.com/office/2006/metadata/properties" ma:root="true" ma:fieldsID="8fb473a6bbf23910e45278abea65a36b" ns1:_="" ns2:_="" ns3:_="" ns4:_="">
    <xsd:import namespace="http://schemas.microsoft.com/sharepoint/v3"/>
    <xsd:import namespace="633865C7-BB25-4BC4-9E75-344C5E46FDD2"/>
    <xsd:import namespace="68466a24-7fe3-4f51-a313-8598876a53f6"/>
    <xsd:import namespace="633865c7-bb25-4bc4-9e75-344c5e46fdd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g0f0b1070aec496fb5e67c0bd4f14a0d" minOccurs="0"/>
                <xsd:element ref="ns3:TaxCatchAll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3865C7-BB25-4BC4-9E75-344C5E46FDD2" elementFormDefault="qualified">
    <xsd:import namespace="http://schemas.microsoft.com/office/2006/documentManagement/types"/>
    <xsd:import namespace="http://schemas.microsoft.com/office/infopath/2007/PartnerControls"/>
    <xsd:element name="g0f0b1070aec496fb5e67c0bd4f14a0d" ma:index="11" ma:taxonomy="true" ma:internalName="g0f0b1070aec496fb5e67c0bd4f14a0d" ma:taxonomyFieldName="Job_x0020_Number" ma:displayName="Job Number" ma:readOnly="false" ma:default="" ma:fieldId="{00f0b107-0aec-496f-b5e6-7c0bd4f14a0d}" ma:sspId="8fbb4e24-fc7e-4c7a-9d28-63d7ece508db" ma:termSetId="019dd6cc-754f-4e15-8ee2-13770c0a2852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466a24-7fe3-4f51-a313-8598876a53f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DAF8B19-C52B-4272-B263-C3513AF1ABB2}" ma:internalName="TaxCatchAll" ma:showField="CatchAllData" ma:web="{808336d7-8539-41c0-a60d-392e25c2d9c7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3865c7-bb25-4bc4-9e75-344c5e46fd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0f0b1070aec496fb5e67c0bd4f14a0d xmlns="633865C7-BB25-4BC4-9E75-344C5E46FDD2">
      <Terms xmlns="http://schemas.microsoft.com/office/infopath/2007/PartnerControls">
        <TermInfo xmlns="http://schemas.microsoft.com/office/infopath/2007/PartnerControls">
          <TermName xmlns="http://schemas.microsoft.com/office/infopath/2007/PartnerControls">9382-06</TermName>
          <TermId xmlns="http://schemas.microsoft.com/office/infopath/2007/PartnerControls">f5c4d8a7-d031-49bb-a04d-4350a2a2f7b2</TermId>
        </TermInfo>
      </Terms>
    </g0f0b1070aec496fb5e67c0bd4f14a0d>
    <PublishingExpirationDate xmlns="http://schemas.microsoft.com/sharepoint/v3" xsi:nil="true"/>
    <PublishingStartDate xmlns="http://schemas.microsoft.com/sharepoint/v3" xsi:nil="true"/>
    <TaxCatchAll xmlns="68466a24-7fe3-4f51-a313-8598876a53f6">
      <Value>38</Value>
    </TaxCatchAll>
  </documentManagement>
</p:properties>
</file>

<file path=customXml/itemProps1.xml><?xml version="1.0" encoding="utf-8"?>
<ds:datastoreItem xmlns:ds="http://schemas.openxmlformats.org/officeDocument/2006/customXml" ds:itemID="{1677AEDE-9E70-4A6C-BBAD-6E6647D27C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EEFB28-92A5-48EA-A905-1343F9DEF2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33865C7-BB25-4BC4-9E75-344C5E46FDD2"/>
    <ds:schemaRef ds:uri="68466a24-7fe3-4f51-a313-8598876a53f6"/>
    <ds:schemaRef ds:uri="633865c7-bb25-4bc4-9e75-344c5e46fd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B334764-A8BC-48D4-A0ED-CB231AC32E97}">
  <ds:schemaRefs>
    <ds:schemaRef ds:uri="633865C7-BB25-4BC4-9E75-344C5E46FDD2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sharepoint/v3"/>
    <ds:schemaRef ds:uri="http://purl.org/dc/terms/"/>
    <ds:schemaRef ds:uri="http://schemas.microsoft.com/office/2006/documentManagement/types"/>
    <ds:schemaRef ds:uri="68466a24-7fe3-4f51-a313-8598876a53f6"/>
    <ds:schemaRef ds:uri="http://schemas.microsoft.com/office/infopath/2007/PartnerControls"/>
    <ds:schemaRef ds:uri="633865c7-bb25-4bc4-9e75-344c5e46fdd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2377</Words>
  <Application>Microsoft Office PowerPoint</Application>
  <PresentationFormat>On-screen Show (16:10)</PresentationFormat>
  <Paragraphs>302</Paragraphs>
  <Slides>30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.AppleSystemUIFont</vt:lpstr>
      <vt:lpstr>Agency FB</vt:lpstr>
      <vt:lpstr>Arial</vt:lpstr>
      <vt:lpstr>Arial Black</vt:lpstr>
      <vt:lpstr>Calibri</vt:lpstr>
      <vt:lpstr>Calibri Light</vt:lpstr>
      <vt:lpstr>Gulim</vt:lpstr>
      <vt:lpstr>Times New Roman</vt:lpstr>
      <vt:lpstr>Unbranded Oncology (NEW)</vt:lpstr>
      <vt:lpstr>Vodič s važnim informacijama za zdravstvene radnike o primjeni lijeka Kymriah 1,2 x 106 – 6 x 108 stanica disperzija za infuziju (tisagenlekleucel)     </vt:lpstr>
      <vt:lpstr>PowerPoint Presentation</vt:lpstr>
      <vt:lpstr>SAŽETAK VAŽNIH RIZIKA I PREPORUČENIH POSTUPAKA ZA NJIHOVU PREVENCIJU I/ILI MINIMIZACIJU – EDUKACIJA BOLESNIKA/NJEGOVATELJA </vt:lpstr>
      <vt:lpstr>SAŽETAK VAŽNIH RIZIKA I PREPORUČENIH POSTUPAKA ZA NJIHOVU PREVENCIJU I/ILI MINIMIZACIJU – EDUKACIJA BOLESNIKA/NJEGOVATELJA- nastavak </vt:lpstr>
      <vt:lpstr>SAŽETAK VAŽNIH RIZIKA I PREPORUČENIH POSTUPAKA ZA NJIHOVU PREVENCIJU I/ILI MINIMIZACIJU – EDUKACIJA BOLESNIKA/NJEGOVATELJA- nastavak </vt:lpstr>
      <vt:lpstr>O lijeku KYMRIAH </vt:lpstr>
      <vt:lpstr>Ciljevi edukacijskog programa plana upravljanja rizicima (RMP) za lijek KYMRIAH</vt:lpstr>
      <vt:lpstr>Sindrom otpuštanja citokina povezan s primjenom lijeka KYMRIAH </vt:lpstr>
      <vt:lpstr>Sindrom otpuštanja citokina (CRS)</vt:lpstr>
      <vt:lpstr>Znakovi i simptomi CRS-a: prikaz bolesnika</vt:lpstr>
      <vt:lpstr>CRS-om izazvana toksičnost organa i povezane nuspojave</vt:lpstr>
      <vt:lpstr>CRS-om izazvana toksičnost organa i povezane nuspojave (nastavak)</vt:lpstr>
      <vt:lpstr>Čimbenici rizika za teški sindrom otpuštanja citokina</vt:lpstr>
      <vt:lpstr>Infuziju lijeka KYMRIAH je potrebno odgoditi ako bolesnik ima: </vt:lpstr>
      <vt:lpstr>Praćenje CRS-a</vt:lpstr>
      <vt:lpstr>Zbrinjavanje CRS-a </vt:lpstr>
      <vt:lpstr>Zbrinjavanje CRS-a (nastavak) </vt:lpstr>
      <vt:lpstr>Algoritam zbrinjavanja sindroma otpuštanja citokina kod primjene lijeka KYMRIAH</vt:lpstr>
      <vt:lpstr>Algoritam zbrinjavanja sindroma otpuštanja citokina kod primjene lijeka KYMRIAH (nastavak)</vt:lpstr>
      <vt:lpstr>Primjena vazopresora s lijekom KYMRIAH  Definicija vazopresora u visokoj dozi1,2 </vt:lpstr>
      <vt:lpstr>Neurološki događaji povezani s lijekom KYMRIAH </vt:lpstr>
      <vt:lpstr>Praćenje neuroloških događaja</vt:lpstr>
      <vt:lpstr>Praćenje neuroloških događaja (nastavak)</vt:lpstr>
      <vt:lpstr>Procjena i zbrinjavanje neuroloških događaja </vt:lpstr>
      <vt:lpstr>Procjena i zbrinjavanje neuroloških događaja  (nastavak)</vt:lpstr>
      <vt:lpstr> Registar i prijavljivanje nuspojava  </vt:lpstr>
      <vt:lpstr>Registar</vt:lpstr>
      <vt:lpstr>Prijavljivanje nuspojava </vt:lpstr>
      <vt:lpstr>Hvala</vt:lpstr>
      <vt:lpstr>PowerPoint Presentation</vt:lpstr>
    </vt:vector>
  </TitlesOfParts>
  <Company>Novartis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Kattekola, Edward</dc:creator>
  <cp:lastModifiedBy>Vukovic, Jacinta</cp:lastModifiedBy>
  <cp:revision>979</cp:revision>
  <cp:lastPrinted>2017-04-03T18:53:54Z</cp:lastPrinted>
  <dcterms:created xsi:type="dcterms:W3CDTF">2016-07-27T07:50:11Z</dcterms:created>
  <dcterms:modified xsi:type="dcterms:W3CDTF">2019-09-15T23:46:15Z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viderSectionCount">
    <vt:lpwstr>6</vt:lpwstr>
  </property>
  <property fmtid="{D5CDD505-2E9C-101B-9397-08002B2CF9AE}" pid="3" name="ContentTypeId">
    <vt:lpwstr>0x01010039217AC349F55242B9303B90C3EF4743</vt:lpwstr>
  </property>
  <property fmtid="{D5CDD505-2E9C-101B-9397-08002B2CF9AE}" pid="4" name="Job Number">
    <vt:lpwstr>38;#9382-06|f5c4d8a7-d031-49bb-a04d-4350a2a2f7b2</vt:lpwstr>
  </property>
  <property fmtid="{D5CDD505-2E9C-101B-9397-08002B2CF9AE}" pid="5" name="_NewReviewCycle">
    <vt:lpwstr/>
  </property>
</Properties>
</file>